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79" r:id="rId3"/>
    <p:sldId id="288" r:id="rId4"/>
    <p:sldId id="277" r:id="rId5"/>
    <p:sldId id="278" r:id="rId6"/>
    <p:sldId id="280" r:id="rId7"/>
    <p:sldId id="260" r:id="rId8"/>
    <p:sldId id="263" r:id="rId9"/>
    <p:sldId id="264" r:id="rId10"/>
    <p:sldId id="265" r:id="rId11"/>
    <p:sldId id="281" r:id="rId12"/>
    <p:sldId id="282" r:id="rId13"/>
    <p:sldId id="283" r:id="rId14"/>
    <p:sldId id="291" r:id="rId15"/>
    <p:sldId id="292" r:id="rId16"/>
    <p:sldId id="266" r:id="rId17"/>
    <p:sldId id="290" r:id="rId18"/>
    <p:sldId id="284" r:id="rId19"/>
    <p:sldId id="285" r:id="rId20"/>
    <p:sldId id="286" r:id="rId21"/>
    <p:sldId id="287" r:id="rId22"/>
    <p:sldId id="270" r:id="rId23"/>
    <p:sldId id="271" r:id="rId24"/>
    <p:sldId id="272" r:id="rId25"/>
    <p:sldId id="293" r:id="rId26"/>
    <p:sldId id="294" r:id="rId27"/>
    <p:sldId id="295" r:id="rId28"/>
    <p:sldId id="274" r:id="rId29"/>
    <p:sldId id="289" r:id="rId30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0139"/>
    <a:srgbClr val="001D58"/>
    <a:srgbClr val="17375E"/>
    <a:srgbClr val="001848"/>
    <a:srgbClr val="FFFF66"/>
    <a:srgbClr val="A8E6BB"/>
    <a:srgbClr val="90FEBA"/>
    <a:srgbClr val="31C96B"/>
    <a:srgbClr val="F16C09"/>
    <a:srgbClr val="E8900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0089" autoAdjust="0"/>
    <p:restoredTop sz="90421" autoAdjust="0"/>
  </p:normalViewPr>
  <p:slideViewPr>
    <p:cSldViewPr>
      <p:cViewPr>
        <p:scale>
          <a:sx n="66" d="100"/>
          <a:sy n="66" d="100"/>
        </p:scale>
        <p:origin x="-91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9CA0987-7474-4046-B41F-02109EDB54A4}" type="datetimeFigureOut">
              <a:rPr lang="it-IT"/>
              <a:pPr>
                <a:defRPr/>
              </a:pPr>
              <a:t>19/05/2017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27510CF-C730-4C58-AE1F-1CB290C6DEA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3334799-75C3-4E0F-9BDA-D7716E5FFEBC}" type="slidenum">
              <a:rPr lang="it-IT"/>
              <a:pPr/>
              <a:t>2</a:t>
            </a:fld>
            <a:endParaRPr lang="it-IT"/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1204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8DC773C-1F7F-44C8-8B75-620DE8F64A75}" type="slidenum">
              <a:rPr lang="it-IT"/>
              <a:pPr/>
              <a:t>3</a:t>
            </a:fld>
            <a:endParaRPr lang="it-IT"/>
          </a:p>
        </p:txBody>
      </p:sp>
      <p:sp>
        <p:nvSpPr>
          <p:cNvPr id="53251" name="Rectangle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3252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smtClean="0"/>
          </a:p>
        </p:txBody>
      </p:sp>
      <p:sp>
        <p:nvSpPr>
          <p:cNvPr id="19459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B3CED3D-0B4F-49F3-85F2-65E222570D05}" type="slidenum">
              <a:rPr lang="it-IT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88F775-E37C-4460-B75D-4A4F92FAF18F}" type="datetimeFigureOut">
              <a:rPr lang="it-IT"/>
              <a:pPr>
                <a:defRPr/>
              </a:pPr>
              <a:t>19/05/2017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C40C2-BC8A-48BB-9F93-E880E9AC1F2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8281F-9240-4AA1-9674-9E7007AD4FCB}" type="datetimeFigureOut">
              <a:rPr lang="it-IT"/>
              <a:pPr>
                <a:defRPr/>
              </a:pPr>
              <a:t>19/05/2017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DEFD1-FE2D-44E4-A9E8-25381CEE594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2C446-F5F5-4D6D-A99D-0AAB5CEAE243}" type="datetimeFigureOut">
              <a:rPr lang="it-IT"/>
              <a:pPr>
                <a:defRPr/>
              </a:pPr>
              <a:t>19/05/2017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AF92DC-EC5D-49FF-AE2F-13A081ECD62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CDC72-DD03-4B9D-86C2-C176497DBE7D}" type="datetimeFigureOut">
              <a:rPr lang="it-IT"/>
              <a:pPr>
                <a:defRPr/>
              </a:pPr>
              <a:t>19/05/2017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82B4C-FD98-463C-B506-5E5BFF38AA2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11AF15-6127-4C91-B019-F5EDBD617FBB}" type="datetimeFigureOut">
              <a:rPr lang="it-IT"/>
              <a:pPr>
                <a:defRPr/>
              </a:pPr>
              <a:t>19/05/2017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A9CD7-497C-4DE3-9E19-77DD86FBDDF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4E2C55-339B-40DC-9F28-4A4683BFF783}" type="datetimeFigureOut">
              <a:rPr lang="it-IT"/>
              <a:pPr>
                <a:defRPr/>
              </a:pPr>
              <a:t>19/05/2017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CD1D7-9903-4DE4-8170-12D07B5759B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F9B98-E8A0-4D90-9F4E-6C23EF0A511C}" type="datetimeFigureOut">
              <a:rPr lang="it-IT"/>
              <a:pPr>
                <a:defRPr/>
              </a:pPr>
              <a:t>19/05/2017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30B4E-1887-4551-A193-BD4EC4C9712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6C8F1-D656-4832-8364-D34A811E45CB}" type="datetimeFigureOut">
              <a:rPr lang="it-IT"/>
              <a:pPr>
                <a:defRPr/>
              </a:pPr>
              <a:t>19/05/2017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465F6-19ED-4F47-BD2F-BD06F575AEC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2C395-BC8A-4F36-A59B-369B8CB76C5D}" type="datetimeFigureOut">
              <a:rPr lang="it-IT"/>
              <a:pPr>
                <a:defRPr/>
              </a:pPr>
              <a:t>19/05/2017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7117C-ADE0-464C-B7F3-FD4D12FD808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16440-63A4-4F54-A2D9-DB138BED9718}" type="datetimeFigureOut">
              <a:rPr lang="it-IT"/>
              <a:pPr>
                <a:defRPr/>
              </a:pPr>
              <a:t>19/05/2017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63ED3-C933-497F-B165-3B2F9995FF3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DE4A2F-409E-40C3-9ECF-F8E07E268976}" type="datetimeFigureOut">
              <a:rPr lang="it-IT"/>
              <a:pPr>
                <a:defRPr/>
              </a:pPr>
              <a:t>19/05/2017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C7C3A-988B-4D69-ABA7-2006C654442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94ACE1C-EB92-40D8-9F34-47E1F2D6C4F5}" type="datetimeFigureOut">
              <a:rPr lang="it-IT"/>
              <a:pPr>
                <a:defRPr/>
              </a:pPr>
              <a:t>19/05/2017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0EAFA2A-985B-489A-AAFA-3FCBD94A2C2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Documento_di_Microsoft_Office_Word1.docx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olo 5"/>
          <p:cNvSpPr>
            <a:spLocks noGrp="1"/>
          </p:cNvSpPr>
          <p:nvPr>
            <p:ph type="title"/>
          </p:nvPr>
        </p:nvSpPr>
        <p:spPr>
          <a:xfrm>
            <a:off x="539552" y="2060848"/>
            <a:ext cx="8229600" cy="1728192"/>
          </a:xfrm>
        </p:spPr>
        <p:txBody>
          <a:bodyPr/>
          <a:lstStyle/>
          <a:p>
            <a:r>
              <a:rPr lang="it-IT" sz="5000" b="1" dirty="0" smtClean="0"/>
              <a:t>Quadro normativo </a:t>
            </a:r>
            <a:br>
              <a:rPr lang="it-IT" sz="5000" b="1" dirty="0" smtClean="0"/>
            </a:br>
            <a:r>
              <a:rPr lang="it-IT" sz="5000" b="1" dirty="0" smtClean="0"/>
              <a:t>attuale sui Pesticidi</a:t>
            </a:r>
            <a:br>
              <a:rPr lang="it-IT" sz="5000" b="1" dirty="0" smtClean="0"/>
            </a:br>
            <a:r>
              <a:rPr lang="it-IT" sz="5000" b="1" dirty="0" smtClean="0"/>
              <a:t>			</a:t>
            </a:r>
            <a:r>
              <a:rPr lang="it-IT" sz="2600" b="1" dirty="0" smtClean="0"/>
              <a:t>Terracina 20.05.2017</a:t>
            </a:r>
          </a:p>
        </p:txBody>
      </p:sp>
      <p:sp>
        <p:nvSpPr>
          <p:cNvPr id="14338" name="Segnaposto contenuto 6"/>
          <p:cNvSpPr>
            <a:spLocks noGrp="1"/>
          </p:cNvSpPr>
          <p:nvPr>
            <p:ph idx="1"/>
          </p:nvPr>
        </p:nvSpPr>
        <p:spPr>
          <a:xfrm>
            <a:off x="1115616" y="4149080"/>
            <a:ext cx="6193432" cy="2160885"/>
          </a:xfrm>
        </p:spPr>
        <p:txBody>
          <a:bodyPr/>
          <a:lstStyle/>
          <a:p>
            <a:r>
              <a:rPr lang="it-IT" sz="2800" b="1" i="1" dirty="0" smtClean="0"/>
              <a:t>Concetti di base sui fitofarmaci</a:t>
            </a:r>
          </a:p>
          <a:p>
            <a:r>
              <a:rPr lang="it-IT" sz="2800" b="1" i="1" dirty="0" smtClean="0"/>
              <a:t>L’</a:t>
            </a:r>
            <a:r>
              <a:rPr lang="it-IT" sz="2800" b="1" i="1" dirty="0" err="1" smtClean="0"/>
              <a:t>Agroecologia</a:t>
            </a:r>
            <a:r>
              <a:rPr lang="it-IT" sz="2800" b="1" i="1" dirty="0" smtClean="0"/>
              <a:t> </a:t>
            </a:r>
          </a:p>
          <a:p>
            <a:r>
              <a:rPr lang="it-IT" sz="2800" b="1" i="1" dirty="0" smtClean="0"/>
              <a:t>Il PAN </a:t>
            </a:r>
          </a:p>
          <a:p>
            <a:pPr>
              <a:buNone/>
            </a:pPr>
            <a:endParaRPr lang="it-IT" dirty="0" smtClean="0"/>
          </a:p>
          <a:p>
            <a:endParaRPr lang="it-IT" dirty="0" smtClean="0"/>
          </a:p>
        </p:txBody>
      </p:sp>
      <p:sp>
        <p:nvSpPr>
          <p:cNvPr id="14339" name="CasellaDiTesto 7"/>
          <p:cNvSpPr txBox="1">
            <a:spLocks noChangeArrowheads="1"/>
          </p:cNvSpPr>
          <p:nvPr/>
        </p:nvSpPr>
        <p:spPr bwMode="auto">
          <a:xfrm>
            <a:off x="539750" y="476250"/>
            <a:ext cx="7777163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400" b="1" dirty="0">
                <a:latin typeface="Calibri" pitchFamily="34" charset="0"/>
              </a:rPr>
              <a:t>Giuseppe </a:t>
            </a:r>
            <a:r>
              <a:rPr lang="it-IT" sz="2400" b="1" dirty="0" err="1">
                <a:latin typeface="Calibri" pitchFamily="34" charset="0"/>
              </a:rPr>
              <a:t>Forlenza</a:t>
            </a:r>
            <a:r>
              <a:rPr lang="it-IT" sz="2400" b="1" dirty="0">
                <a:latin typeface="Calibri" pitchFamily="34" charset="0"/>
              </a:rPr>
              <a:t>  -  Dottore in Biologia – Tecnico </a:t>
            </a:r>
            <a:r>
              <a:rPr lang="it-IT" sz="2400" b="1" dirty="0" smtClean="0">
                <a:latin typeface="Calibri" pitchFamily="34" charset="0"/>
              </a:rPr>
              <a:t>agrario</a:t>
            </a:r>
          </a:p>
          <a:p>
            <a:pPr algn="ctr"/>
            <a:endParaRPr lang="it-IT" sz="2400" b="1" dirty="0" smtClean="0">
              <a:latin typeface="Calibri" pitchFamily="34" charset="0"/>
            </a:endParaRPr>
          </a:p>
          <a:p>
            <a:pPr algn="r"/>
            <a:r>
              <a:rPr lang="it-IT" sz="2000" b="1" dirty="0" smtClean="0">
                <a:latin typeface="Calibri" pitchFamily="34" charset="0"/>
              </a:rPr>
              <a:t>Contributo: Simone </a:t>
            </a:r>
            <a:r>
              <a:rPr lang="it-IT" sz="2000" b="1" dirty="0" err="1" smtClean="0">
                <a:latin typeface="Calibri" pitchFamily="34" charset="0"/>
              </a:rPr>
              <a:t>Calì</a:t>
            </a:r>
            <a:r>
              <a:rPr lang="it-IT" sz="2000" b="1" dirty="0" smtClean="0">
                <a:latin typeface="Calibri" pitchFamily="34" charset="0"/>
              </a:rPr>
              <a:t> - Agronomo  </a:t>
            </a:r>
            <a:endParaRPr lang="it-IT" sz="2000" b="1" dirty="0">
              <a:latin typeface="Calibri" pitchFamily="34" charset="0"/>
            </a:endParaRPr>
          </a:p>
          <a:p>
            <a:pPr algn="ctr"/>
            <a:endParaRPr lang="it-IT" sz="2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747712"/>
          </a:xfrm>
        </p:spPr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 b="1" dirty="0" err="1" smtClean="0"/>
              <a:t>Agroecosistema</a:t>
            </a:r>
            <a:r>
              <a:rPr lang="it-IT" sz="3200" b="1" dirty="0" smtClean="0"/>
              <a:t> attuale</a:t>
            </a:r>
            <a:r>
              <a:rPr lang="it-IT" sz="4000" dirty="0" smtClean="0"/>
              <a:t> </a:t>
            </a:r>
          </a:p>
        </p:txBody>
      </p:sp>
      <p:pic>
        <p:nvPicPr>
          <p:cNvPr id="5017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296988" y="980728"/>
            <a:ext cx="10440988" cy="637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0" name="Text Box 3"/>
          <p:cNvSpPr txBox="1">
            <a:spLocks noChangeArrowheads="1"/>
          </p:cNvSpPr>
          <p:nvPr/>
        </p:nvSpPr>
        <p:spPr bwMode="auto">
          <a:xfrm>
            <a:off x="3597797" y="3356992"/>
            <a:ext cx="792087" cy="27918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7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200" dirty="0">
                <a:solidFill>
                  <a:srgbClr val="000000"/>
                </a:solidFill>
              </a:rPr>
              <a:t>fungicidi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endParaRPr lang="it-IT" smtClean="0"/>
          </a:p>
        </p:txBody>
      </p:sp>
      <p:sp>
        <p:nvSpPr>
          <p:cNvPr id="52227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eaLnBrk="1" hangingPunct="1"/>
            <a:endParaRPr lang="it-IT" smtClean="0"/>
          </a:p>
        </p:txBody>
      </p:sp>
      <p:pic>
        <p:nvPicPr>
          <p:cNvPr id="5222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03238" y="-503238"/>
            <a:ext cx="9971088" cy="8020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692696"/>
            <a:ext cx="8352928" cy="5760640"/>
          </a:xfrm>
        </p:spPr>
        <p:txBody>
          <a:bodyPr rtlCol="0">
            <a:normAutofit fontScale="25000" lnSpcReduction="20000"/>
          </a:bodyPr>
          <a:lstStyle/>
          <a:p>
            <a:pPr algn="just" fontAlgn="auto">
              <a:spcAft>
                <a:spcPts val="0"/>
              </a:spcAft>
              <a:buNone/>
              <a:defRPr/>
            </a:pPr>
            <a:r>
              <a:rPr lang="it-IT" sz="8800" b="1" dirty="0" smtClean="0"/>
              <a:t>					Antiparassitari</a:t>
            </a:r>
            <a:r>
              <a:rPr lang="it-IT" sz="8800" dirty="0" smtClean="0"/>
              <a:t> 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it-IT" sz="8800" dirty="0" smtClean="0"/>
              <a:t>Secondo la loro specializzazione si suddividono in: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8800" b="1" i="1" dirty="0" smtClean="0"/>
              <a:t>Insetticidi:</a:t>
            </a:r>
            <a:r>
              <a:rPr lang="it-IT" sz="8800" i="1" dirty="0" smtClean="0"/>
              <a:t> prodotti impiegati per la lotta contro gli insetti </a:t>
            </a:r>
            <a:r>
              <a:rPr lang="it-IT" sz="8800" dirty="0" smtClean="0"/>
              <a:t>dannosi (mosche, tignole, afidi, cocciniglie, ecc.).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8800" b="1" i="1" dirty="0" smtClean="0"/>
              <a:t>Acaricidi</a:t>
            </a:r>
            <a:r>
              <a:rPr lang="it-IT" sz="8800" i="1" dirty="0" smtClean="0"/>
              <a:t>: prodotti impiegati per la lotta contro gli  </a:t>
            </a:r>
            <a:r>
              <a:rPr lang="it-IT" sz="8800" dirty="0" smtClean="0"/>
              <a:t>acari (</a:t>
            </a:r>
            <a:r>
              <a:rPr lang="it-IT" sz="8800" dirty="0" err="1" smtClean="0"/>
              <a:t>ragnetto</a:t>
            </a:r>
            <a:r>
              <a:rPr lang="it-IT" sz="8800" dirty="0" smtClean="0"/>
              <a:t> rosso, giallo, ecc.).</a:t>
            </a:r>
            <a:endParaRPr lang="en-US" sz="8800" i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8800" b="1" i="1" dirty="0" err="1" smtClean="0"/>
              <a:t>Fungicidi</a:t>
            </a:r>
            <a:r>
              <a:rPr lang="en-US" sz="8800" b="1" i="1" dirty="0" smtClean="0"/>
              <a:t> o </a:t>
            </a:r>
            <a:r>
              <a:rPr lang="en-US" sz="8800" b="1" i="1" dirty="0" err="1" smtClean="0"/>
              <a:t>anticrittogamici</a:t>
            </a:r>
            <a:r>
              <a:rPr lang="en-US" sz="8800" i="1" dirty="0" smtClean="0"/>
              <a:t>: </a:t>
            </a:r>
            <a:r>
              <a:rPr lang="en-US" sz="8800" dirty="0" err="1" smtClean="0"/>
              <a:t>prodotti</a:t>
            </a:r>
            <a:r>
              <a:rPr lang="en-US" sz="8800" dirty="0" smtClean="0"/>
              <a:t> </a:t>
            </a:r>
            <a:r>
              <a:rPr lang="en-US" sz="8800" dirty="0" err="1" smtClean="0"/>
              <a:t>idonei</a:t>
            </a:r>
            <a:r>
              <a:rPr lang="en-US" sz="8800" dirty="0" smtClean="0"/>
              <a:t> per </a:t>
            </a:r>
            <a:r>
              <a:rPr lang="en-US" sz="8800" dirty="0" err="1" smtClean="0"/>
              <a:t>combattere</a:t>
            </a:r>
            <a:r>
              <a:rPr lang="en-US" sz="8800" dirty="0" smtClean="0"/>
              <a:t> le </a:t>
            </a:r>
            <a:r>
              <a:rPr lang="en-US" sz="8800" dirty="0" err="1" smtClean="0"/>
              <a:t>malattie</a:t>
            </a:r>
            <a:r>
              <a:rPr lang="en-US" sz="8800" dirty="0" smtClean="0"/>
              <a:t> </a:t>
            </a:r>
            <a:r>
              <a:rPr lang="en-US" sz="8800" dirty="0" err="1" smtClean="0"/>
              <a:t>delle</a:t>
            </a:r>
            <a:r>
              <a:rPr lang="en-US" sz="8800" dirty="0" smtClean="0"/>
              <a:t> </a:t>
            </a:r>
            <a:r>
              <a:rPr lang="en-US" sz="8800" dirty="0" err="1" smtClean="0"/>
              <a:t>piante</a:t>
            </a:r>
            <a:r>
              <a:rPr lang="en-US" sz="8800" dirty="0" smtClean="0"/>
              <a:t> </a:t>
            </a:r>
            <a:r>
              <a:rPr lang="en-US" sz="8800" dirty="0" err="1" smtClean="0"/>
              <a:t>causate</a:t>
            </a:r>
            <a:r>
              <a:rPr lang="en-US" sz="8800" dirty="0" smtClean="0"/>
              <a:t> </a:t>
            </a:r>
            <a:r>
              <a:rPr lang="en-US" sz="8800" dirty="0" err="1" smtClean="0"/>
              <a:t>da</a:t>
            </a:r>
            <a:r>
              <a:rPr lang="en-US" sz="8800" dirty="0" smtClean="0"/>
              <a:t> </a:t>
            </a:r>
            <a:r>
              <a:rPr lang="en-US" sz="8800" dirty="0" err="1" smtClean="0"/>
              <a:t>funghi</a:t>
            </a:r>
            <a:r>
              <a:rPr lang="en-US" sz="8800" dirty="0" smtClean="0"/>
              <a:t> o </a:t>
            </a:r>
            <a:r>
              <a:rPr lang="en-US" sz="8800" dirty="0" err="1" smtClean="0"/>
              <a:t>crittogame</a:t>
            </a:r>
            <a:r>
              <a:rPr lang="en-US" sz="8800" dirty="0" smtClean="0"/>
              <a:t> (</a:t>
            </a:r>
            <a:r>
              <a:rPr lang="en-US" sz="8800" dirty="0" err="1" smtClean="0"/>
              <a:t>peronospora</a:t>
            </a:r>
            <a:r>
              <a:rPr lang="en-US" sz="8800" dirty="0" smtClean="0"/>
              <a:t>, </a:t>
            </a:r>
            <a:r>
              <a:rPr lang="en-US" sz="8800" dirty="0" err="1" smtClean="0"/>
              <a:t>oidio</a:t>
            </a:r>
            <a:r>
              <a:rPr lang="en-US" sz="8800" dirty="0" smtClean="0"/>
              <a:t>, </a:t>
            </a:r>
            <a:r>
              <a:rPr lang="en-US" sz="8800" dirty="0" err="1" smtClean="0"/>
              <a:t>botrite</a:t>
            </a:r>
            <a:r>
              <a:rPr lang="en-US" sz="8800" dirty="0" smtClean="0"/>
              <a:t>, </a:t>
            </a:r>
            <a:r>
              <a:rPr lang="en-US" sz="8800" dirty="0" err="1" smtClean="0"/>
              <a:t>ecc</a:t>
            </a:r>
            <a:r>
              <a:rPr lang="en-US" sz="8800" dirty="0" smtClean="0"/>
              <a:t>.).</a:t>
            </a:r>
            <a:endParaRPr lang="it-IT" sz="88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8800" b="1" i="1" dirty="0" err="1" smtClean="0"/>
              <a:t>Nematocidi</a:t>
            </a:r>
            <a:r>
              <a:rPr lang="en-US" sz="8800" dirty="0" smtClean="0"/>
              <a:t>: </a:t>
            </a:r>
            <a:r>
              <a:rPr lang="en-US" sz="8800" dirty="0" err="1" smtClean="0"/>
              <a:t>prodotti</a:t>
            </a:r>
            <a:r>
              <a:rPr lang="en-US" sz="8800" dirty="0" smtClean="0"/>
              <a:t> </a:t>
            </a:r>
            <a:r>
              <a:rPr lang="en-US" sz="8800" dirty="0" err="1" smtClean="0"/>
              <a:t>impiegati</a:t>
            </a:r>
            <a:r>
              <a:rPr lang="en-US" sz="8800" dirty="0" smtClean="0"/>
              <a:t> per </a:t>
            </a:r>
            <a:r>
              <a:rPr lang="en-US" sz="8800" dirty="0" err="1" smtClean="0"/>
              <a:t>combattere</a:t>
            </a:r>
            <a:r>
              <a:rPr lang="en-US" sz="8800" dirty="0" smtClean="0"/>
              <a:t> </a:t>
            </a:r>
            <a:r>
              <a:rPr lang="en-US" sz="8800" dirty="0" err="1" smtClean="0"/>
              <a:t>i</a:t>
            </a:r>
            <a:r>
              <a:rPr lang="en-US" sz="8800" dirty="0" smtClean="0"/>
              <a:t> </a:t>
            </a:r>
            <a:r>
              <a:rPr lang="en-US" sz="8800" dirty="0" err="1" smtClean="0"/>
              <a:t>nematodi</a:t>
            </a:r>
            <a:r>
              <a:rPr lang="en-US" sz="8800" dirty="0" smtClean="0"/>
              <a:t> o </a:t>
            </a:r>
            <a:r>
              <a:rPr lang="en-US" sz="8800" dirty="0" err="1" smtClean="0"/>
              <a:t>anguillule</a:t>
            </a:r>
            <a:r>
              <a:rPr lang="en-US" sz="8800" dirty="0" smtClean="0"/>
              <a:t> (“</a:t>
            </a:r>
            <a:r>
              <a:rPr lang="en-US" sz="8800" dirty="0" err="1" smtClean="0"/>
              <a:t>patatedda</a:t>
            </a:r>
            <a:r>
              <a:rPr lang="en-US" sz="8800" dirty="0" smtClean="0"/>
              <a:t>” </a:t>
            </a:r>
            <a:r>
              <a:rPr lang="en-US" sz="8800" dirty="0" err="1" smtClean="0"/>
              <a:t>delle</a:t>
            </a:r>
            <a:r>
              <a:rPr lang="en-US" sz="8800" dirty="0" smtClean="0"/>
              <a:t> </a:t>
            </a:r>
            <a:r>
              <a:rPr lang="en-US" sz="8800" dirty="0" err="1" smtClean="0"/>
              <a:t>ortive</a:t>
            </a:r>
            <a:r>
              <a:rPr lang="en-US" sz="8800" dirty="0" smtClean="0"/>
              <a:t>).</a:t>
            </a:r>
            <a:endParaRPr lang="it-IT" sz="88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8800" b="1" i="1" dirty="0" err="1" smtClean="0"/>
              <a:t>Limacidi</a:t>
            </a:r>
            <a:r>
              <a:rPr lang="en-US" sz="8800" b="1" i="1" dirty="0" smtClean="0"/>
              <a:t> o </a:t>
            </a:r>
            <a:r>
              <a:rPr lang="en-US" sz="8800" b="1" i="1" dirty="0" err="1" smtClean="0"/>
              <a:t>molluschicidi</a:t>
            </a:r>
            <a:r>
              <a:rPr lang="en-US" sz="8800" dirty="0" smtClean="0"/>
              <a:t>: </a:t>
            </a:r>
            <a:r>
              <a:rPr lang="en-US" sz="8800" dirty="0" err="1" smtClean="0"/>
              <a:t>prodotti</a:t>
            </a:r>
            <a:r>
              <a:rPr lang="en-US" sz="8800" dirty="0" smtClean="0"/>
              <a:t> </a:t>
            </a:r>
            <a:r>
              <a:rPr lang="en-US" sz="8800" dirty="0" err="1" smtClean="0"/>
              <a:t>idonei</a:t>
            </a:r>
            <a:r>
              <a:rPr lang="en-US" sz="8800" dirty="0" smtClean="0"/>
              <a:t> per la </a:t>
            </a:r>
            <a:r>
              <a:rPr lang="en-US" sz="8800" dirty="0" err="1" smtClean="0"/>
              <a:t>lotta</a:t>
            </a:r>
            <a:r>
              <a:rPr lang="en-US" sz="8800" dirty="0" smtClean="0"/>
              <a:t> </a:t>
            </a:r>
            <a:r>
              <a:rPr lang="en-US" sz="8800" dirty="0" err="1" smtClean="0"/>
              <a:t>contro</a:t>
            </a:r>
            <a:r>
              <a:rPr lang="en-US" sz="8800" dirty="0" smtClean="0"/>
              <a:t> le </a:t>
            </a:r>
            <a:r>
              <a:rPr lang="en-US" sz="8800" dirty="0" err="1" smtClean="0"/>
              <a:t>limacce</a:t>
            </a:r>
            <a:r>
              <a:rPr lang="en-US" sz="8800" dirty="0" smtClean="0"/>
              <a:t> (</a:t>
            </a:r>
            <a:r>
              <a:rPr lang="en-US" sz="8800" dirty="0" err="1" smtClean="0"/>
              <a:t>senza</a:t>
            </a:r>
            <a:r>
              <a:rPr lang="en-US" sz="8800" dirty="0" smtClean="0"/>
              <a:t> </a:t>
            </a:r>
            <a:r>
              <a:rPr lang="en-US" sz="8800" dirty="0" err="1" smtClean="0"/>
              <a:t>guscio</a:t>
            </a:r>
            <a:r>
              <a:rPr lang="en-US" sz="8800" dirty="0" smtClean="0"/>
              <a:t>) e le </a:t>
            </a:r>
            <a:r>
              <a:rPr lang="en-US" sz="8800" dirty="0" err="1" smtClean="0"/>
              <a:t>chiocciole</a:t>
            </a:r>
            <a:r>
              <a:rPr lang="en-US" sz="8800" dirty="0" smtClean="0"/>
              <a:t> (con </a:t>
            </a:r>
            <a:r>
              <a:rPr lang="en-US" sz="8800" dirty="0" err="1" smtClean="0"/>
              <a:t>guscio</a:t>
            </a:r>
            <a:r>
              <a:rPr lang="en-US" sz="8800" dirty="0" smtClean="0"/>
              <a:t>).</a:t>
            </a:r>
            <a:endParaRPr lang="it-IT" sz="88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8800" b="1" i="1" dirty="0" err="1" smtClean="0"/>
              <a:t>Rodenticidi</a:t>
            </a:r>
            <a:r>
              <a:rPr lang="en-US" sz="8800" dirty="0" smtClean="0"/>
              <a:t>: </a:t>
            </a:r>
            <a:r>
              <a:rPr lang="en-US" sz="8800" dirty="0" err="1" smtClean="0"/>
              <a:t>prodotti</a:t>
            </a:r>
            <a:r>
              <a:rPr lang="en-US" sz="8800" dirty="0" smtClean="0"/>
              <a:t> </a:t>
            </a:r>
            <a:r>
              <a:rPr lang="en-US" sz="8800" dirty="0" err="1" smtClean="0"/>
              <a:t>impiegati</a:t>
            </a:r>
            <a:r>
              <a:rPr lang="en-US" sz="8800" dirty="0" smtClean="0"/>
              <a:t> per la </a:t>
            </a:r>
            <a:r>
              <a:rPr lang="en-US" sz="8800" dirty="0" err="1" smtClean="0"/>
              <a:t>lotta</a:t>
            </a:r>
            <a:r>
              <a:rPr lang="en-US" sz="8800" dirty="0" smtClean="0"/>
              <a:t> </a:t>
            </a:r>
            <a:r>
              <a:rPr lang="en-US" sz="8800" dirty="0" err="1" smtClean="0"/>
              <a:t>contro</a:t>
            </a:r>
            <a:r>
              <a:rPr lang="en-US" sz="8800" dirty="0" smtClean="0"/>
              <a:t> </a:t>
            </a:r>
            <a:r>
              <a:rPr lang="en-US" sz="8800" dirty="0" err="1" smtClean="0"/>
              <a:t>i</a:t>
            </a:r>
            <a:r>
              <a:rPr lang="en-US" sz="8800" dirty="0" smtClean="0"/>
              <a:t> </a:t>
            </a:r>
            <a:r>
              <a:rPr lang="en-US" sz="8800" dirty="0" err="1" smtClean="0"/>
              <a:t>roditori</a:t>
            </a:r>
            <a:r>
              <a:rPr lang="en-US" sz="8800" dirty="0" smtClean="0"/>
              <a:t> (</a:t>
            </a:r>
            <a:r>
              <a:rPr lang="en-US" sz="8800" dirty="0" err="1" smtClean="0"/>
              <a:t>topi</a:t>
            </a:r>
            <a:r>
              <a:rPr lang="en-US" sz="8800" dirty="0" smtClean="0"/>
              <a:t>, </a:t>
            </a:r>
            <a:r>
              <a:rPr lang="en-US" sz="8800" dirty="0" err="1" smtClean="0"/>
              <a:t>ratti</a:t>
            </a:r>
            <a:r>
              <a:rPr lang="en-US" sz="8800" dirty="0" smtClean="0"/>
              <a:t>).</a:t>
            </a:r>
            <a:endParaRPr lang="it-IT" sz="88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8800" b="1" i="1" dirty="0" err="1" smtClean="0"/>
              <a:t>Diserbanti</a:t>
            </a:r>
            <a:r>
              <a:rPr lang="en-US" sz="8800" b="1" i="1" dirty="0" smtClean="0"/>
              <a:t> o </a:t>
            </a:r>
            <a:r>
              <a:rPr lang="en-US" sz="8800" b="1" i="1" dirty="0" err="1" smtClean="0"/>
              <a:t>Erbicidi</a:t>
            </a:r>
            <a:endParaRPr lang="it-IT" sz="8800" b="1" i="1" dirty="0" smtClean="0"/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sz="8800" dirty="0" smtClean="0"/>
              <a:t>	</a:t>
            </a:r>
            <a:r>
              <a:rPr lang="en-US" sz="8800" dirty="0" err="1" smtClean="0"/>
              <a:t>preparati</a:t>
            </a:r>
            <a:r>
              <a:rPr lang="en-US" sz="8800" dirty="0" smtClean="0"/>
              <a:t> </a:t>
            </a:r>
            <a:r>
              <a:rPr lang="en-US" sz="8800" dirty="0" err="1" smtClean="0"/>
              <a:t>idonei</a:t>
            </a:r>
            <a:r>
              <a:rPr lang="en-US" sz="8800" dirty="0" smtClean="0"/>
              <a:t> al </a:t>
            </a:r>
            <a:r>
              <a:rPr lang="en-US" sz="8800" dirty="0" err="1" smtClean="0"/>
              <a:t>contenimento</a:t>
            </a:r>
            <a:r>
              <a:rPr lang="en-US" sz="8800" dirty="0" smtClean="0"/>
              <a:t> </a:t>
            </a:r>
            <a:r>
              <a:rPr lang="en-US" sz="8800" dirty="0" err="1" smtClean="0"/>
              <a:t>delle</a:t>
            </a:r>
            <a:r>
              <a:rPr lang="en-US" sz="8800" dirty="0" smtClean="0"/>
              <a:t> </a:t>
            </a:r>
            <a:r>
              <a:rPr lang="en-US" sz="8800" dirty="0" err="1" smtClean="0"/>
              <a:t>erbe</a:t>
            </a:r>
            <a:r>
              <a:rPr lang="en-US" sz="8800" dirty="0" smtClean="0"/>
              <a:t> </a:t>
            </a:r>
            <a:r>
              <a:rPr lang="en-US" sz="8800" dirty="0" err="1" smtClean="0"/>
              <a:t>infestanti</a:t>
            </a:r>
            <a:r>
              <a:rPr lang="en-US" sz="8800" dirty="0" smtClean="0"/>
              <a:t>.</a:t>
            </a:r>
            <a:endParaRPr lang="it-IT" sz="88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8800" dirty="0" smtClean="0"/>
              <a:t/>
            </a:r>
            <a:br>
              <a:rPr lang="en-US" sz="8800" dirty="0" smtClean="0"/>
            </a:br>
            <a:endParaRPr lang="it-IT" sz="88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it-IT" dirty="0"/>
          </a:p>
        </p:txBody>
      </p:sp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453030" y="72570"/>
            <a:ext cx="8229600" cy="634082"/>
          </a:xfrm>
        </p:spPr>
        <p:txBody>
          <a:bodyPr/>
          <a:lstStyle/>
          <a:p>
            <a:r>
              <a:rPr lang="it-IT" sz="3200" b="1" dirty="0" smtClean="0"/>
              <a:t>Fitofarmaci (</a:t>
            </a:r>
            <a:r>
              <a:rPr lang="it-IT" sz="3200" b="1" dirty="0" err="1" smtClean="0"/>
              <a:t>agrofarmaci</a:t>
            </a:r>
            <a:r>
              <a:rPr lang="it-IT" sz="3200" b="1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404813"/>
            <a:ext cx="8291513" cy="5721350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i="1" dirty="0" err="1" smtClean="0"/>
              <a:t>Fitoregolatori</a:t>
            </a:r>
            <a:endParaRPr lang="it-IT" b="1" i="1" dirty="0" smtClean="0"/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dirty="0" err="1" smtClean="0"/>
              <a:t>Sono</a:t>
            </a:r>
            <a:r>
              <a:rPr lang="en-US" dirty="0" smtClean="0"/>
              <a:t> </a:t>
            </a:r>
            <a:r>
              <a:rPr lang="en-US" dirty="0" err="1" smtClean="0"/>
              <a:t>prodotti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sintesi</a:t>
            </a:r>
            <a:r>
              <a:rPr lang="en-US" dirty="0" smtClean="0"/>
              <a:t>, non </a:t>
            </a:r>
            <a:r>
              <a:rPr lang="en-US" dirty="0" err="1" smtClean="0"/>
              <a:t>nutritivi</a:t>
            </a:r>
            <a:r>
              <a:rPr lang="en-US" dirty="0" smtClean="0"/>
              <a:t>,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promuovono</a:t>
            </a:r>
            <a:r>
              <a:rPr lang="en-US" dirty="0" smtClean="0"/>
              <a:t>, </a:t>
            </a:r>
            <a:r>
              <a:rPr lang="en-US" dirty="0" err="1" smtClean="0"/>
              <a:t>inibiscono</a:t>
            </a:r>
            <a:r>
              <a:rPr lang="en-US" dirty="0" smtClean="0"/>
              <a:t> o </a:t>
            </a:r>
            <a:r>
              <a:rPr lang="en-US" dirty="0" err="1" smtClean="0"/>
              <a:t>comunque</a:t>
            </a:r>
            <a:r>
              <a:rPr lang="en-US" dirty="0" smtClean="0"/>
              <a:t> </a:t>
            </a:r>
            <a:r>
              <a:rPr lang="en-US" dirty="0" err="1" smtClean="0"/>
              <a:t>modificano</a:t>
            </a:r>
            <a:r>
              <a:rPr lang="en-US" dirty="0" smtClean="0"/>
              <a:t> </a:t>
            </a:r>
            <a:r>
              <a:rPr lang="en-US" dirty="0" err="1" smtClean="0"/>
              <a:t>determinati</a:t>
            </a:r>
            <a:r>
              <a:rPr lang="en-US" dirty="0" smtClean="0"/>
              <a:t> </a:t>
            </a:r>
            <a:r>
              <a:rPr lang="en-US" dirty="0" err="1" smtClean="0"/>
              <a:t>processi</a:t>
            </a:r>
            <a:r>
              <a:rPr lang="en-US" dirty="0" smtClean="0"/>
              <a:t> </a:t>
            </a:r>
            <a:r>
              <a:rPr lang="en-US" dirty="0" err="1" smtClean="0"/>
              <a:t>naturali</a:t>
            </a:r>
            <a:r>
              <a:rPr lang="en-US" dirty="0" smtClean="0"/>
              <a:t> </a:t>
            </a:r>
            <a:r>
              <a:rPr lang="en-US" dirty="0" err="1" smtClean="0"/>
              <a:t>delle</a:t>
            </a:r>
            <a:r>
              <a:rPr lang="en-US" dirty="0" smtClean="0"/>
              <a:t> </a:t>
            </a:r>
            <a:r>
              <a:rPr lang="en-US" dirty="0" err="1" smtClean="0"/>
              <a:t>piante</a:t>
            </a:r>
            <a:r>
              <a:rPr lang="en-US" dirty="0" smtClean="0"/>
              <a:t>. Si </a:t>
            </a:r>
            <a:r>
              <a:rPr lang="en-US" dirty="0" err="1" smtClean="0"/>
              <a:t>suddividono</a:t>
            </a:r>
            <a:r>
              <a:rPr lang="en-US" dirty="0" smtClean="0"/>
              <a:t> in: </a:t>
            </a:r>
            <a:r>
              <a:rPr lang="en-US" i="1" dirty="0" err="1" smtClean="0"/>
              <a:t>alleganti</a:t>
            </a:r>
            <a:r>
              <a:rPr lang="en-US" dirty="0" smtClean="0"/>
              <a:t>,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favoriscono</a:t>
            </a:r>
            <a:r>
              <a:rPr lang="en-US" dirty="0" smtClean="0"/>
              <a:t> </a:t>
            </a:r>
            <a:r>
              <a:rPr lang="en-US" dirty="0" err="1" smtClean="0"/>
              <a:t>l’allegagione</a:t>
            </a:r>
            <a:r>
              <a:rPr lang="en-US" dirty="0" smtClean="0"/>
              <a:t> </a:t>
            </a:r>
            <a:r>
              <a:rPr lang="en-US" dirty="0" err="1" smtClean="0"/>
              <a:t>dei</a:t>
            </a:r>
            <a:r>
              <a:rPr lang="en-US" dirty="0" smtClean="0"/>
              <a:t> </a:t>
            </a:r>
            <a:r>
              <a:rPr lang="en-US" dirty="0" err="1" smtClean="0"/>
              <a:t>frutti</a:t>
            </a:r>
            <a:r>
              <a:rPr lang="en-US" dirty="0" smtClean="0"/>
              <a:t>; </a:t>
            </a:r>
            <a:r>
              <a:rPr lang="en-US" i="1" dirty="0" err="1" smtClean="0"/>
              <a:t>nanizzanti</a:t>
            </a:r>
            <a:r>
              <a:rPr lang="en-US" dirty="0" smtClean="0"/>
              <a:t>,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limitano</a:t>
            </a:r>
            <a:r>
              <a:rPr lang="en-US" dirty="0" smtClean="0"/>
              <a:t> la </a:t>
            </a:r>
            <a:r>
              <a:rPr lang="en-US" dirty="0" err="1" smtClean="0"/>
              <a:t>crescita</a:t>
            </a:r>
            <a:r>
              <a:rPr lang="en-US" dirty="0" smtClean="0"/>
              <a:t> </a:t>
            </a:r>
            <a:r>
              <a:rPr lang="en-US" dirty="0" err="1" smtClean="0"/>
              <a:t>della</a:t>
            </a:r>
            <a:r>
              <a:rPr lang="en-US" dirty="0" smtClean="0"/>
              <a:t> </a:t>
            </a:r>
            <a:r>
              <a:rPr lang="en-US" dirty="0" err="1" smtClean="0"/>
              <a:t>pianta</a:t>
            </a:r>
            <a:r>
              <a:rPr lang="en-US" dirty="0" smtClean="0"/>
              <a:t>; </a:t>
            </a:r>
            <a:r>
              <a:rPr lang="en-US" i="1" dirty="0" err="1" smtClean="0"/>
              <a:t>anticascola</a:t>
            </a:r>
            <a:r>
              <a:rPr lang="en-US" dirty="0" smtClean="0"/>
              <a:t>,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impediscono</a:t>
            </a:r>
            <a:r>
              <a:rPr lang="en-US" dirty="0" smtClean="0"/>
              <a:t> la </a:t>
            </a:r>
            <a:r>
              <a:rPr lang="en-US" dirty="0" err="1" smtClean="0"/>
              <a:t>caduta</a:t>
            </a:r>
            <a:r>
              <a:rPr lang="en-US" dirty="0" smtClean="0"/>
              <a:t> </a:t>
            </a:r>
            <a:r>
              <a:rPr lang="en-US" dirty="0" err="1" smtClean="0"/>
              <a:t>dei</a:t>
            </a:r>
            <a:r>
              <a:rPr lang="en-US" dirty="0" smtClean="0"/>
              <a:t> </a:t>
            </a:r>
            <a:r>
              <a:rPr lang="en-US" dirty="0" err="1" smtClean="0"/>
              <a:t>frutti</a:t>
            </a:r>
            <a:r>
              <a:rPr lang="en-US" dirty="0" smtClean="0"/>
              <a:t>; </a:t>
            </a:r>
            <a:r>
              <a:rPr lang="en-US" i="1" dirty="0" err="1" smtClean="0"/>
              <a:t>diradanti</a:t>
            </a:r>
            <a:r>
              <a:rPr lang="en-US" dirty="0" smtClean="0"/>
              <a:t>,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favoriscono</a:t>
            </a:r>
            <a:r>
              <a:rPr lang="en-US" dirty="0" smtClean="0"/>
              <a:t>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diradamento</a:t>
            </a:r>
            <a:r>
              <a:rPr lang="en-US" dirty="0" smtClean="0"/>
              <a:t> </a:t>
            </a:r>
            <a:r>
              <a:rPr lang="en-US" dirty="0" err="1" smtClean="0"/>
              <a:t>dei</a:t>
            </a:r>
            <a:r>
              <a:rPr lang="en-US" dirty="0" smtClean="0"/>
              <a:t> </a:t>
            </a:r>
            <a:r>
              <a:rPr lang="en-US" dirty="0" err="1" smtClean="0"/>
              <a:t>frutti</a:t>
            </a:r>
            <a:r>
              <a:rPr lang="en-US" dirty="0" smtClean="0"/>
              <a:t>.</a:t>
            </a:r>
            <a:endParaRPr lang="it-IT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b="1" i="1" dirty="0" err="1" smtClean="0"/>
              <a:t>Fisiofarmaci</a:t>
            </a:r>
            <a:endParaRPr lang="it-IT" b="1" i="1" dirty="0" smtClean="0"/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dirty="0" err="1" smtClean="0"/>
              <a:t>Sono</a:t>
            </a:r>
            <a:r>
              <a:rPr lang="en-US" dirty="0" smtClean="0"/>
              <a:t> </a:t>
            </a:r>
            <a:r>
              <a:rPr lang="en-US" dirty="0" err="1" smtClean="0"/>
              <a:t>prodotti</a:t>
            </a:r>
            <a:r>
              <a:rPr lang="en-US" dirty="0" smtClean="0"/>
              <a:t> in </a:t>
            </a:r>
            <a:r>
              <a:rPr lang="en-US" dirty="0" err="1" smtClean="0"/>
              <a:t>grado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prevenire</a:t>
            </a:r>
            <a:r>
              <a:rPr lang="en-US" dirty="0" smtClean="0"/>
              <a:t> o curare le </a:t>
            </a:r>
            <a:r>
              <a:rPr lang="en-US" dirty="0" err="1" smtClean="0"/>
              <a:t>fisiopatie</a:t>
            </a:r>
            <a:r>
              <a:rPr lang="en-US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carenza</a:t>
            </a:r>
            <a:r>
              <a:rPr lang="en-US" dirty="0" smtClean="0"/>
              <a:t> o </a:t>
            </a:r>
            <a:r>
              <a:rPr lang="en-US" dirty="0" err="1" smtClean="0"/>
              <a:t>eccessiva</a:t>
            </a:r>
            <a:r>
              <a:rPr lang="en-US" dirty="0" smtClean="0"/>
              <a:t> </a:t>
            </a:r>
            <a:r>
              <a:rPr lang="en-US" dirty="0" err="1" smtClean="0"/>
              <a:t>disponibilità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elementi</a:t>
            </a:r>
            <a:r>
              <a:rPr lang="en-US" dirty="0" smtClean="0"/>
              <a:t> </a:t>
            </a:r>
            <a:r>
              <a:rPr lang="en-US" dirty="0" err="1" smtClean="0"/>
              <a:t>nutritivi</a:t>
            </a:r>
            <a:r>
              <a:rPr lang="en-US" dirty="0" smtClean="0"/>
              <a:t>, </a:t>
            </a:r>
            <a:r>
              <a:rPr lang="en-US" dirty="0" err="1" smtClean="0"/>
              <a:t>ristagni</a:t>
            </a:r>
            <a:r>
              <a:rPr lang="en-US" dirty="0" smtClean="0"/>
              <a:t> </a:t>
            </a:r>
            <a:r>
              <a:rPr lang="en-US" dirty="0" err="1" smtClean="0"/>
              <a:t>idrici</a:t>
            </a:r>
            <a:r>
              <a:rPr lang="en-US" dirty="0" smtClean="0"/>
              <a:t> </a:t>
            </a:r>
            <a:r>
              <a:rPr lang="en-US" dirty="0" err="1" smtClean="0"/>
              <a:t>ecc</a:t>
            </a:r>
            <a:r>
              <a:rPr lang="en-US" dirty="0" smtClean="0"/>
              <a:t>.).</a:t>
            </a:r>
            <a:endParaRPr lang="it-IT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b="1" i="1" dirty="0" err="1" smtClean="0"/>
              <a:t>Repellenti</a:t>
            </a:r>
            <a:endParaRPr lang="it-IT" b="1" i="1" dirty="0" smtClean="0"/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dirty="0" err="1" smtClean="0"/>
              <a:t>Sono</a:t>
            </a:r>
            <a:r>
              <a:rPr lang="en-US" dirty="0" smtClean="0"/>
              <a:t> </a:t>
            </a:r>
            <a:r>
              <a:rPr lang="en-US" dirty="0" err="1" smtClean="0"/>
              <a:t>prodotti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per le </a:t>
            </a:r>
            <a:r>
              <a:rPr lang="en-US" dirty="0" err="1" smtClean="0"/>
              <a:t>loro</a:t>
            </a:r>
            <a:r>
              <a:rPr lang="en-US" dirty="0" smtClean="0"/>
              <a:t> </a:t>
            </a:r>
            <a:r>
              <a:rPr lang="en-US" dirty="0" err="1" smtClean="0"/>
              <a:t>caratteristiche</a:t>
            </a:r>
            <a:r>
              <a:rPr lang="en-US" dirty="0" smtClean="0"/>
              <a:t> (</a:t>
            </a:r>
            <a:r>
              <a:rPr lang="en-US" dirty="0" err="1" smtClean="0"/>
              <a:t>odore</a:t>
            </a:r>
            <a:r>
              <a:rPr lang="en-US" dirty="0" smtClean="0"/>
              <a:t>, </a:t>
            </a:r>
            <a:r>
              <a:rPr lang="en-US" dirty="0" err="1" smtClean="0"/>
              <a:t>colore</a:t>
            </a:r>
            <a:r>
              <a:rPr lang="en-US" dirty="0" smtClean="0"/>
              <a:t> e </a:t>
            </a:r>
            <a:r>
              <a:rPr lang="en-US" dirty="0" err="1" smtClean="0"/>
              <a:t>sapore</a:t>
            </a:r>
            <a:r>
              <a:rPr lang="en-US" dirty="0" smtClean="0"/>
              <a:t>) </a:t>
            </a:r>
            <a:r>
              <a:rPr lang="en-US" dirty="0" err="1" smtClean="0"/>
              <a:t>sono</a:t>
            </a:r>
            <a:r>
              <a:rPr lang="en-US" dirty="0" smtClean="0"/>
              <a:t> in </a:t>
            </a:r>
            <a:r>
              <a:rPr lang="en-US" dirty="0" err="1" smtClean="0"/>
              <a:t>grado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tenere</a:t>
            </a:r>
            <a:r>
              <a:rPr lang="en-US" dirty="0" smtClean="0"/>
              <a:t> </a:t>
            </a:r>
            <a:r>
              <a:rPr lang="en-US" dirty="0" err="1" smtClean="0"/>
              <a:t>lontani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parassiti</a:t>
            </a:r>
            <a:r>
              <a:rPr lang="en-US" dirty="0" smtClean="0"/>
              <a:t> </a:t>
            </a:r>
            <a:r>
              <a:rPr lang="en-US" dirty="0" err="1" smtClean="0"/>
              <a:t>dalle</a:t>
            </a:r>
            <a:r>
              <a:rPr lang="en-US" dirty="0" smtClean="0"/>
              <a:t> </a:t>
            </a:r>
            <a:r>
              <a:rPr lang="en-US" dirty="0" err="1" smtClean="0"/>
              <a:t>piante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proteggere</a:t>
            </a:r>
            <a:r>
              <a:rPr lang="en-US" dirty="0" smtClean="0"/>
              <a:t>.</a:t>
            </a:r>
            <a:endParaRPr lang="it-IT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b="1" i="1" dirty="0" err="1" smtClean="0"/>
              <a:t>Biotecnologici</a:t>
            </a:r>
            <a:endParaRPr lang="it-IT" b="1" i="1" dirty="0" smtClean="0"/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dirty="0" err="1" smtClean="0"/>
              <a:t>Sono</a:t>
            </a:r>
            <a:r>
              <a:rPr lang="en-US" dirty="0" smtClean="0"/>
              <a:t> </a:t>
            </a:r>
            <a:r>
              <a:rPr lang="en-US" dirty="0" err="1" smtClean="0"/>
              <a:t>prodotti</a:t>
            </a:r>
            <a:r>
              <a:rPr lang="en-US" dirty="0" smtClean="0"/>
              <a:t> </a:t>
            </a:r>
            <a:r>
              <a:rPr lang="en-US" dirty="0" err="1" smtClean="0"/>
              <a:t>derivanti</a:t>
            </a:r>
            <a:r>
              <a:rPr lang="en-US" dirty="0" smtClean="0"/>
              <a:t> </a:t>
            </a:r>
            <a:r>
              <a:rPr lang="en-US" dirty="0" err="1" smtClean="0"/>
              <a:t>dall’utilizzazione</a:t>
            </a:r>
            <a:r>
              <a:rPr lang="en-US" dirty="0" smtClean="0"/>
              <a:t> </a:t>
            </a:r>
            <a:r>
              <a:rPr lang="en-US" dirty="0" err="1" smtClean="0"/>
              <a:t>integrata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biochimica</a:t>
            </a:r>
            <a:r>
              <a:rPr lang="en-US" dirty="0" smtClean="0"/>
              <a:t>, </a:t>
            </a:r>
            <a:r>
              <a:rPr lang="en-US" dirty="0" err="1" smtClean="0"/>
              <a:t>microbiologia</a:t>
            </a:r>
            <a:r>
              <a:rPr lang="en-US" dirty="0" smtClean="0"/>
              <a:t> e </a:t>
            </a:r>
            <a:r>
              <a:rPr lang="en-US" dirty="0" err="1" smtClean="0"/>
              <a:t>ingegneria</a:t>
            </a:r>
            <a:r>
              <a:rPr lang="en-US" dirty="0" smtClean="0"/>
              <a:t> (</a:t>
            </a:r>
            <a:r>
              <a:rPr lang="en-US" dirty="0" err="1" smtClean="0"/>
              <a:t>bioinsetticidi</a:t>
            </a:r>
            <a:r>
              <a:rPr lang="en-US" dirty="0" smtClean="0"/>
              <a:t>, </a:t>
            </a:r>
            <a:r>
              <a:rPr lang="en-US" dirty="0" err="1" smtClean="0"/>
              <a:t>bioacaricidi</a:t>
            </a:r>
            <a:r>
              <a:rPr lang="en-US" dirty="0" smtClean="0"/>
              <a:t>, </a:t>
            </a:r>
            <a:r>
              <a:rPr lang="en-US" dirty="0" err="1" smtClean="0"/>
              <a:t>biofungicidi</a:t>
            </a:r>
            <a:r>
              <a:rPr lang="en-US" dirty="0" smtClean="0"/>
              <a:t>, </a:t>
            </a:r>
            <a:r>
              <a:rPr lang="en-US" dirty="0" err="1" smtClean="0"/>
              <a:t>feromoni</a:t>
            </a:r>
            <a:r>
              <a:rPr lang="en-US" dirty="0" smtClean="0"/>
              <a:t>, </a:t>
            </a:r>
            <a:r>
              <a:rPr lang="en-US" dirty="0" err="1" smtClean="0"/>
              <a:t>regolatori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sviluppo</a:t>
            </a:r>
            <a:r>
              <a:rPr lang="en-US" dirty="0" smtClean="0"/>
              <a:t>).</a:t>
            </a:r>
            <a:endParaRPr lang="it-IT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4" name="Object 6"/>
          <p:cNvGraphicFramePr>
            <a:graphicFrameLocks noChangeAspect="1"/>
          </p:cNvGraphicFramePr>
          <p:nvPr/>
        </p:nvGraphicFramePr>
        <p:xfrm>
          <a:off x="-4068960" y="1772816"/>
          <a:ext cx="12601576" cy="3455988"/>
        </p:xfrm>
        <a:graphic>
          <a:graphicData uri="http://schemas.openxmlformats.org/presentationml/2006/ole">
            <p:oleObj spid="_x0000_s20482" name="Documento" r:id="rId4" imgW="5932047" imgH="1647779" progId="Word.Document.12">
              <p:embed/>
            </p:oleObj>
          </a:graphicData>
        </a:graphic>
      </p:graphicFrame>
      <p:sp>
        <p:nvSpPr>
          <p:cNvPr id="12" name="Rettangolo arrotondato 11"/>
          <p:cNvSpPr/>
          <p:nvPr/>
        </p:nvSpPr>
        <p:spPr>
          <a:xfrm>
            <a:off x="468313" y="1125538"/>
            <a:ext cx="8315325" cy="525621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5" name="Freccia in giù 4"/>
          <p:cNvSpPr/>
          <p:nvPr/>
        </p:nvSpPr>
        <p:spPr>
          <a:xfrm>
            <a:off x="3177560" y="3951724"/>
            <a:ext cx="216024" cy="519296"/>
          </a:xfrm>
          <a:prstGeom prst="downArrow">
            <a:avLst/>
          </a:prstGeom>
          <a:solidFill>
            <a:srgbClr val="010139"/>
          </a:solidFill>
          <a:ln>
            <a:solidFill>
              <a:srgbClr val="1737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Freccia in giù 6"/>
          <p:cNvSpPr/>
          <p:nvPr/>
        </p:nvSpPr>
        <p:spPr>
          <a:xfrm>
            <a:off x="4572000" y="3940676"/>
            <a:ext cx="216024" cy="519296"/>
          </a:xfrm>
          <a:prstGeom prst="downArrow">
            <a:avLst/>
          </a:prstGeom>
          <a:solidFill>
            <a:srgbClr val="010139"/>
          </a:solidFill>
          <a:ln>
            <a:solidFill>
              <a:srgbClr val="1737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Freccia in giù 7"/>
          <p:cNvSpPr/>
          <p:nvPr/>
        </p:nvSpPr>
        <p:spPr>
          <a:xfrm>
            <a:off x="5981680" y="3940676"/>
            <a:ext cx="216024" cy="519296"/>
          </a:xfrm>
          <a:prstGeom prst="downArrow">
            <a:avLst/>
          </a:prstGeom>
          <a:solidFill>
            <a:srgbClr val="010139"/>
          </a:solidFill>
          <a:ln>
            <a:solidFill>
              <a:srgbClr val="1737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Dose Letale 50 (DL 50)</a:t>
            </a:r>
            <a:endParaRPr lang="it-IT" smtClean="0"/>
          </a:p>
        </p:txBody>
      </p:sp>
      <p:sp>
        <p:nvSpPr>
          <p:cNvPr id="21506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Quantità in grado di causare la morte del 50% degli animali da laboratorio, trattati con la sostanza chimica, sottoposti ad intossicazione (orale su ratti e per via cutanea su ratti e conigli). </a:t>
            </a:r>
          </a:p>
          <a:p>
            <a:r>
              <a:rPr lang="en-US" smtClean="0"/>
              <a:t>Si esprime in milligrammi di principio attivo per chilogrammo di peso dell’animale </a:t>
            </a:r>
          </a:p>
          <a:p>
            <a:pPr>
              <a:buFont typeface="Arial" charset="0"/>
              <a:buNone/>
            </a:pPr>
            <a:r>
              <a:rPr lang="en-US" smtClean="0"/>
              <a:t>    </a:t>
            </a:r>
            <a:r>
              <a:rPr lang="en-US" b="1" smtClean="0"/>
              <a:t>(mg/kg)</a:t>
            </a:r>
            <a:r>
              <a:rPr lang="en-US" smtClean="0"/>
              <a:t>.</a:t>
            </a:r>
            <a:endParaRPr lang="it-IT" smtClean="0"/>
          </a:p>
          <a:p>
            <a:endParaRPr lang="it-IT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smtClean="0"/>
          </a:p>
        </p:txBody>
      </p:sp>
      <p:sp>
        <p:nvSpPr>
          <p:cNvPr id="22530" name="Segnaposto contenuto 2"/>
          <p:cNvSpPr>
            <a:spLocks noGrp="1"/>
          </p:cNvSpPr>
          <p:nvPr>
            <p:ph idx="1"/>
          </p:nvPr>
        </p:nvSpPr>
        <p:spPr>
          <a:xfrm>
            <a:off x="468312" y="1628775"/>
            <a:ext cx="8496175" cy="4824561"/>
          </a:xfrm>
        </p:spPr>
        <p:txBody>
          <a:bodyPr/>
          <a:lstStyle/>
          <a:p>
            <a:r>
              <a:rPr lang="en-US" b="1" dirty="0" smtClean="0"/>
              <a:t>Tempo </a:t>
            </a:r>
            <a:r>
              <a:rPr lang="en-US" b="1" dirty="0" err="1" smtClean="0"/>
              <a:t>di</a:t>
            </a:r>
            <a:r>
              <a:rPr lang="en-US" b="1" dirty="0" smtClean="0"/>
              <a:t> </a:t>
            </a:r>
            <a:r>
              <a:rPr lang="en-US" b="1" dirty="0" err="1" smtClean="0"/>
              <a:t>carenza</a:t>
            </a:r>
            <a:r>
              <a:rPr lang="en-US" b="1" dirty="0" smtClean="0"/>
              <a:t> o </a:t>
            </a:r>
            <a:r>
              <a:rPr lang="en-US" b="1" dirty="0" err="1" smtClean="0"/>
              <a:t>intervallo</a:t>
            </a:r>
            <a:r>
              <a:rPr lang="en-US" b="1" dirty="0" smtClean="0"/>
              <a:t> </a:t>
            </a:r>
            <a:r>
              <a:rPr lang="en-US" b="1" dirty="0" err="1" smtClean="0"/>
              <a:t>di</a:t>
            </a:r>
            <a:r>
              <a:rPr lang="en-US" b="1" dirty="0" smtClean="0"/>
              <a:t> </a:t>
            </a:r>
            <a:r>
              <a:rPr lang="en-US" b="1" dirty="0" err="1" smtClean="0"/>
              <a:t>sicurezza</a:t>
            </a:r>
            <a:endParaRPr lang="it-IT" b="1" dirty="0" smtClean="0"/>
          </a:p>
          <a:p>
            <a:pPr marL="0" indent="0" algn="just">
              <a:lnSpc>
                <a:spcPct val="150000"/>
              </a:lnSpc>
              <a:buFont typeface="Arial" charset="0"/>
              <a:buNone/>
            </a:pPr>
            <a:r>
              <a:rPr lang="en-US" sz="2600" b="1" dirty="0" smtClean="0"/>
              <a:t>Il tempo </a:t>
            </a:r>
            <a:r>
              <a:rPr lang="en-US" sz="2600" b="1" dirty="0" err="1" smtClean="0"/>
              <a:t>di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carenza</a:t>
            </a:r>
            <a:r>
              <a:rPr lang="en-US" sz="2600" b="1" dirty="0" smtClean="0"/>
              <a:t> è </a:t>
            </a:r>
            <a:r>
              <a:rPr lang="en-US" sz="2600" b="1" dirty="0" err="1" smtClean="0"/>
              <a:t>il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numero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minimo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di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giorni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che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deve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intercorrere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tra</a:t>
            </a:r>
            <a:r>
              <a:rPr lang="en-US" sz="2600" b="1" dirty="0" smtClean="0"/>
              <a:t> la data in cui è </a:t>
            </a:r>
            <a:r>
              <a:rPr lang="en-US" sz="2600" b="1" dirty="0" err="1" smtClean="0"/>
              <a:t>stato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eseguito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il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trattamento</a:t>
            </a:r>
            <a:r>
              <a:rPr lang="en-US" sz="2600" b="1" dirty="0" smtClean="0"/>
              <a:t> con </a:t>
            </a:r>
            <a:r>
              <a:rPr lang="en-US" sz="2600" b="1" dirty="0" err="1" smtClean="0"/>
              <a:t>il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prodotto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fitosanitario</a:t>
            </a:r>
            <a:r>
              <a:rPr lang="en-US" sz="2600" b="1" dirty="0" smtClean="0"/>
              <a:t> e la data </a:t>
            </a:r>
            <a:r>
              <a:rPr lang="en-US" sz="2600" b="1" dirty="0" err="1" smtClean="0"/>
              <a:t>di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raccolta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della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derrata</a:t>
            </a:r>
            <a:r>
              <a:rPr lang="en-US" sz="2600" b="1" dirty="0" smtClean="0"/>
              <a:t>. </a:t>
            </a:r>
            <a:r>
              <a:rPr lang="en-US" sz="2600" b="1" dirty="0" err="1" smtClean="0"/>
              <a:t>Qualora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il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trattamento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venga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eseguito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nella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fase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di</a:t>
            </a:r>
            <a:r>
              <a:rPr lang="en-US" sz="2600" b="1" dirty="0" smtClean="0"/>
              <a:t> post-</a:t>
            </a:r>
            <a:r>
              <a:rPr lang="en-US" sz="2600" b="1" dirty="0" err="1" smtClean="0"/>
              <a:t>raccolta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su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derrate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imma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gazzinate</a:t>
            </a:r>
            <a:r>
              <a:rPr lang="en-US" sz="2600" b="1" dirty="0" smtClean="0"/>
              <a:t>, </a:t>
            </a:r>
            <a:r>
              <a:rPr lang="en-US" sz="2600" b="1" dirty="0" err="1" smtClean="0"/>
              <a:t>l’intervallo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deve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intercorrere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tra</a:t>
            </a:r>
            <a:r>
              <a:rPr lang="en-US" sz="2600" b="1" dirty="0" smtClean="0"/>
              <a:t> la data del </a:t>
            </a:r>
            <a:r>
              <a:rPr lang="en-US" sz="2600" b="1" dirty="0" err="1" smtClean="0"/>
              <a:t>trattamento</a:t>
            </a:r>
            <a:r>
              <a:rPr lang="en-US" sz="2600" b="1" dirty="0" smtClean="0"/>
              <a:t> e </a:t>
            </a:r>
            <a:r>
              <a:rPr lang="en-US" sz="2600" b="1" dirty="0" err="1" smtClean="0"/>
              <a:t>quella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della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loro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commercializzazione</a:t>
            </a:r>
            <a:r>
              <a:rPr lang="en-US" sz="2600" b="1" dirty="0" smtClean="0"/>
              <a:t>.</a:t>
            </a:r>
            <a:endParaRPr lang="it-IT" sz="2600" b="1" dirty="0" smtClean="0"/>
          </a:p>
          <a:p>
            <a:endParaRPr lang="it-IT" dirty="0" smtClean="0"/>
          </a:p>
          <a:p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620688"/>
            <a:ext cx="8892480" cy="5544616"/>
          </a:xfrm>
        </p:spPr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err="1"/>
              <a:t>Residuo</a:t>
            </a:r>
            <a:endParaRPr lang="it-IT" b="1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E’ la </a:t>
            </a:r>
            <a:r>
              <a:rPr lang="en-US" dirty="0" err="1"/>
              <a:t>quantità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sostanza</a:t>
            </a:r>
            <a:r>
              <a:rPr lang="en-US" dirty="0"/>
              <a:t> </a:t>
            </a:r>
            <a:r>
              <a:rPr lang="en-US" dirty="0" err="1"/>
              <a:t>attiva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rimane</a:t>
            </a:r>
            <a:r>
              <a:rPr lang="en-US" dirty="0"/>
              <a:t> </a:t>
            </a:r>
            <a:r>
              <a:rPr lang="en-US" dirty="0" err="1"/>
              <a:t>nei</a:t>
            </a:r>
            <a:r>
              <a:rPr lang="en-US" dirty="0"/>
              <a:t> </a:t>
            </a:r>
            <a:r>
              <a:rPr lang="en-US" dirty="0" err="1" smtClean="0"/>
              <a:t>prodotti</a:t>
            </a:r>
            <a:r>
              <a:rPr lang="en-US" dirty="0" smtClean="0"/>
              <a:t> </a:t>
            </a:r>
            <a:r>
              <a:rPr lang="en-US" dirty="0" err="1"/>
              <a:t>trattati</a:t>
            </a:r>
            <a:r>
              <a:rPr lang="en-US" dirty="0"/>
              <a:t> in un </a:t>
            </a:r>
            <a:r>
              <a:rPr lang="en-US" dirty="0" err="1"/>
              <a:t>momento</a:t>
            </a:r>
            <a:r>
              <a:rPr lang="en-US" dirty="0"/>
              <a:t> </a:t>
            </a:r>
            <a:r>
              <a:rPr lang="en-US" dirty="0" err="1"/>
              <a:t>successivo</a:t>
            </a:r>
            <a:r>
              <a:rPr lang="en-US" dirty="0"/>
              <a:t> </a:t>
            </a:r>
            <a:r>
              <a:rPr lang="en-US" dirty="0" err="1"/>
              <a:t>alla</a:t>
            </a:r>
            <a:r>
              <a:rPr lang="en-US" dirty="0"/>
              <a:t> </a:t>
            </a:r>
            <a:r>
              <a:rPr lang="en-US" dirty="0" err="1"/>
              <a:t>raccolta</a:t>
            </a:r>
            <a:r>
              <a:rPr lang="en-US" dirty="0"/>
              <a:t>.</a:t>
            </a:r>
            <a:endParaRPr lang="it-IT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it-IT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err="1"/>
              <a:t>Limite</a:t>
            </a:r>
            <a:r>
              <a:rPr lang="en-US" b="1" dirty="0"/>
              <a:t> </a:t>
            </a:r>
            <a:r>
              <a:rPr lang="en-US" b="1" dirty="0" err="1"/>
              <a:t>di</a:t>
            </a:r>
            <a:r>
              <a:rPr lang="en-US" b="1" dirty="0"/>
              <a:t> </a:t>
            </a:r>
            <a:r>
              <a:rPr lang="en-US" b="1" dirty="0" err="1"/>
              <a:t>tolleranza</a:t>
            </a:r>
            <a:endParaRPr lang="it-IT" b="1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E’ </a:t>
            </a:r>
            <a:r>
              <a:rPr lang="en-US" dirty="0" err="1"/>
              <a:t>il</a:t>
            </a:r>
            <a:r>
              <a:rPr lang="en-US" dirty="0"/>
              <a:t> </a:t>
            </a:r>
            <a:r>
              <a:rPr lang="en-US" dirty="0" err="1"/>
              <a:t>limite</a:t>
            </a:r>
            <a:r>
              <a:rPr lang="en-US" dirty="0"/>
              <a:t> </a:t>
            </a:r>
            <a:r>
              <a:rPr lang="en-US" dirty="0" err="1"/>
              <a:t>massimo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residuo</a:t>
            </a:r>
            <a:r>
              <a:rPr lang="en-US" dirty="0"/>
              <a:t> (LMR)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sostanza</a:t>
            </a:r>
            <a:r>
              <a:rPr lang="en-US" dirty="0"/>
              <a:t> </a:t>
            </a:r>
            <a:r>
              <a:rPr lang="en-US" dirty="0" err="1" smtClean="0"/>
              <a:t>attiva</a:t>
            </a:r>
            <a:r>
              <a:rPr lang="en-US" dirty="0" smtClean="0"/>
              <a:t> </a:t>
            </a:r>
            <a:r>
              <a:rPr lang="en-US" dirty="0" err="1"/>
              <a:t>dei</a:t>
            </a:r>
            <a:r>
              <a:rPr lang="en-US" dirty="0"/>
              <a:t> </a:t>
            </a:r>
            <a:r>
              <a:rPr lang="en-US" dirty="0" err="1"/>
              <a:t>prodotti</a:t>
            </a:r>
            <a:r>
              <a:rPr lang="en-US" dirty="0"/>
              <a:t> </a:t>
            </a:r>
            <a:r>
              <a:rPr lang="en-US" dirty="0" err="1"/>
              <a:t>fitosanitari</a:t>
            </a:r>
            <a:r>
              <a:rPr lang="en-US" dirty="0"/>
              <a:t> </a:t>
            </a:r>
            <a:r>
              <a:rPr lang="en-US" dirty="0" err="1"/>
              <a:t>tollerato</a:t>
            </a:r>
            <a:r>
              <a:rPr lang="en-US" dirty="0"/>
              <a:t> </a:t>
            </a:r>
            <a:r>
              <a:rPr lang="en-US" dirty="0" err="1"/>
              <a:t>nelle</a:t>
            </a:r>
            <a:r>
              <a:rPr lang="en-US" dirty="0"/>
              <a:t> </a:t>
            </a:r>
            <a:r>
              <a:rPr lang="en-US" dirty="0" err="1"/>
              <a:t>derrate</a:t>
            </a:r>
            <a:r>
              <a:rPr lang="en-US" dirty="0"/>
              <a:t> </a:t>
            </a:r>
            <a:r>
              <a:rPr lang="en-US" dirty="0" err="1" smtClean="0"/>
              <a:t>alimentari</a:t>
            </a:r>
            <a:r>
              <a:rPr lang="en-US" dirty="0"/>
              <a:t>; </a:t>
            </a:r>
            <a:r>
              <a:rPr lang="en-US" dirty="0" err="1"/>
              <a:t>rappresenta</a:t>
            </a:r>
            <a:r>
              <a:rPr lang="en-US" dirty="0"/>
              <a:t> la </a:t>
            </a:r>
            <a:r>
              <a:rPr lang="en-US" dirty="0" err="1"/>
              <a:t>quantità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principio </a:t>
            </a:r>
            <a:r>
              <a:rPr lang="en-US" dirty="0" err="1"/>
              <a:t>attivo</a:t>
            </a:r>
            <a:r>
              <a:rPr lang="en-US" dirty="0"/>
              <a:t> non </a:t>
            </a:r>
            <a:r>
              <a:rPr lang="en-US" dirty="0" err="1"/>
              <a:t>dannosa</a:t>
            </a:r>
            <a:r>
              <a:rPr lang="en-US" dirty="0"/>
              <a:t> per </a:t>
            </a:r>
            <a:r>
              <a:rPr lang="en-US" dirty="0" err="1"/>
              <a:t>il</a:t>
            </a:r>
            <a:r>
              <a:rPr lang="en-US" dirty="0"/>
              <a:t> </a:t>
            </a:r>
            <a:r>
              <a:rPr lang="en-US" dirty="0" err="1"/>
              <a:t>consumatore</a:t>
            </a:r>
            <a:r>
              <a:rPr lang="en-US" dirty="0"/>
              <a:t> e </a:t>
            </a:r>
            <a:r>
              <a:rPr lang="en-US" dirty="0" err="1"/>
              <a:t>viene</a:t>
            </a:r>
            <a:r>
              <a:rPr lang="en-US" dirty="0"/>
              <a:t> </a:t>
            </a:r>
            <a:r>
              <a:rPr lang="en-US" dirty="0" err="1"/>
              <a:t>determinata</a:t>
            </a:r>
            <a:r>
              <a:rPr lang="en-US" dirty="0"/>
              <a:t> </a:t>
            </a:r>
            <a:r>
              <a:rPr lang="en-US" dirty="0" err="1" smtClean="0"/>
              <a:t>attraverso</a:t>
            </a:r>
            <a:r>
              <a:rPr lang="en-US" dirty="0" smtClean="0"/>
              <a:t> </a:t>
            </a:r>
            <a:r>
              <a:rPr lang="en-US" dirty="0"/>
              <a:t>prove </a:t>
            </a:r>
            <a:r>
              <a:rPr lang="en-US" dirty="0" err="1"/>
              <a:t>tossicologiche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laboratorio</a:t>
            </a:r>
            <a:r>
              <a:rPr lang="en-US" dirty="0"/>
              <a:t>. La </a:t>
            </a:r>
            <a:r>
              <a:rPr lang="en-US" dirty="0" err="1" smtClean="0"/>
              <a:t>legislazione</a:t>
            </a:r>
            <a:r>
              <a:rPr lang="en-US" dirty="0" smtClean="0"/>
              <a:t> </a:t>
            </a:r>
            <a:r>
              <a:rPr lang="en-US" dirty="0" err="1"/>
              <a:t>vigente</a:t>
            </a:r>
            <a:r>
              <a:rPr lang="en-US" dirty="0"/>
              <a:t> </a:t>
            </a:r>
            <a:r>
              <a:rPr lang="en-US" dirty="0" err="1"/>
              <a:t>stabilisce</a:t>
            </a:r>
            <a:r>
              <a:rPr lang="en-US" dirty="0"/>
              <a:t> </a:t>
            </a:r>
            <a:r>
              <a:rPr lang="en-US" dirty="0" err="1"/>
              <a:t>il</a:t>
            </a:r>
            <a:r>
              <a:rPr lang="en-US" dirty="0"/>
              <a:t> </a:t>
            </a:r>
            <a:r>
              <a:rPr lang="en-US" dirty="0" err="1"/>
              <a:t>limite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tolleranza</a:t>
            </a:r>
            <a:r>
              <a:rPr lang="en-US" dirty="0"/>
              <a:t> per </a:t>
            </a:r>
            <a:r>
              <a:rPr lang="en-US" dirty="0" err="1"/>
              <a:t>ciascun</a:t>
            </a:r>
            <a:r>
              <a:rPr lang="en-US" dirty="0"/>
              <a:t> principio </a:t>
            </a:r>
            <a:r>
              <a:rPr lang="en-US" dirty="0" err="1"/>
              <a:t>attivo</a:t>
            </a:r>
            <a:r>
              <a:rPr lang="en-US" dirty="0"/>
              <a:t>. </a:t>
            </a:r>
            <a:r>
              <a:rPr lang="en-US" dirty="0" err="1"/>
              <a:t>Esso</a:t>
            </a:r>
            <a:r>
              <a:rPr lang="en-US" dirty="0"/>
              <a:t> </a:t>
            </a:r>
            <a:r>
              <a:rPr lang="en-US" dirty="0" err="1"/>
              <a:t>viene</a:t>
            </a:r>
            <a:r>
              <a:rPr lang="en-US" dirty="0"/>
              <a:t> espresso in </a:t>
            </a:r>
            <a:r>
              <a:rPr lang="en-US" dirty="0" err="1"/>
              <a:t>parti</a:t>
            </a:r>
            <a:r>
              <a:rPr lang="en-US" dirty="0"/>
              <a:t> per </a:t>
            </a:r>
            <a:r>
              <a:rPr lang="en-US" dirty="0" err="1" smtClean="0"/>
              <a:t>milione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p.p.m</a:t>
            </a:r>
            <a:r>
              <a:rPr lang="en-US" dirty="0"/>
              <a:t>.), </a:t>
            </a:r>
            <a:r>
              <a:rPr lang="en-US" dirty="0" err="1"/>
              <a:t>cioè</a:t>
            </a:r>
            <a:r>
              <a:rPr lang="en-US" dirty="0"/>
              <a:t> in </a:t>
            </a:r>
            <a:r>
              <a:rPr lang="en-US" dirty="0" err="1"/>
              <a:t>milligrammi</a:t>
            </a:r>
            <a:r>
              <a:rPr lang="en-US" dirty="0"/>
              <a:t> per </a:t>
            </a:r>
            <a:r>
              <a:rPr lang="en-US" dirty="0" err="1"/>
              <a:t>chilogrammo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prodotto</a:t>
            </a:r>
            <a:r>
              <a:rPr lang="en-US" dirty="0"/>
              <a:t> </a:t>
            </a:r>
            <a:r>
              <a:rPr lang="en-US" dirty="0" err="1"/>
              <a:t>raccolto</a:t>
            </a:r>
            <a:r>
              <a:rPr lang="en-US" dirty="0"/>
              <a:t>.</a:t>
            </a:r>
            <a:endParaRPr lang="it-IT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2" y="418616"/>
            <a:ext cx="8712968" cy="5721350"/>
          </a:xfrm>
        </p:spPr>
        <p:txBody>
          <a:bodyPr rtlCol="0">
            <a:normAutofit fontScale="2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10800" b="1" dirty="0"/>
              <a:t>Tempo di rientro</a:t>
            </a:r>
          </a:p>
          <a:p>
            <a:pPr fontAlgn="auto">
              <a:lnSpc>
                <a:spcPct val="110000"/>
              </a:lnSpc>
              <a:spcAft>
                <a:spcPts val="0"/>
              </a:spcAft>
              <a:buNone/>
              <a:defRPr/>
            </a:pPr>
            <a:r>
              <a:rPr lang="it-IT" sz="10800" dirty="0" smtClean="0"/>
              <a:t>E’ il tempo che deve trascorrere tra il trattamento e il rientro nell’appezzamento senza indossare le </a:t>
            </a:r>
            <a:r>
              <a:rPr lang="it-IT" sz="10800" dirty="0" smtClean="0"/>
              <a:t>protezioni  </a:t>
            </a:r>
            <a:r>
              <a:rPr lang="it-IT" sz="10800" dirty="0" smtClean="0"/>
              <a:t>adeguate  (DPI:  Dispositivi  di  Protezione Individuale). Esso, non ancora indicato nella maggior parte delle etichette dei formulati commerciali, è </a:t>
            </a:r>
            <a:r>
              <a:rPr lang="it-IT" sz="10800" dirty="0" smtClean="0"/>
              <a:t>tuttavia </a:t>
            </a:r>
            <a:r>
              <a:rPr lang="it-IT" sz="10800" dirty="0" smtClean="0"/>
              <a:t>previsto dalla nuova normativa e dovrà essere progressivamente riportato sulle confezioni.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z="8000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10800" b="1" dirty="0" smtClean="0"/>
              <a:t>Selettività</a:t>
            </a:r>
            <a:endParaRPr lang="it-IT" sz="10800" b="1" dirty="0"/>
          </a:p>
          <a:p>
            <a:pPr fontAlgn="auto">
              <a:lnSpc>
                <a:spcPct val="110000"/>
              </a:lnSpc>
              <a:spcAft>
                <a:spcPts val="0"/>
              </a:spcAft>
              <a:buNone/>
              <a:defRPr/>
            </a:pPr>
            <a:r>
              <a:rPr lang="it-IT" sz="10800" dirty="0" smtClean="0"/>
              <a:t>E’ la capacità di un prodotto fitosanitario di agire solo sull’organismo dannoso, rispettando la pianta e le specie utili. Molti insetti si sono moltiplicati a dismisura a causa dell’uso degli insetticidi a largo spettro d’azione, che essendo privi di selettività, hanno </a:t>
            </a:r>
            <a:r>
              <a:rPr lang="it-IT" sz="10800" dirty="0" smtClean="0"/>
              <a:t>ucciso </a:t>
            </a:r>
            <a:r>
              <a:rPr lang="it-IT" sz="10800" dirty="0" smtClean="0"/>
              <a:t>molte specie utili (predatori e </a:t>
            </a:r>
            <a:r>
              <a:rPr lang="it-IT" sz="10800" dirty="0" err="1" smtClean="0"/>
              <a:t>parassitoidi</a:t>
            </a:r>
            <a:r>
              <a:rPr lang="it-IT" sz="10800" dirty="0" smtClean="0"/>
              <a:t>), rompendo gli equilibri naturali.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" name="Titolo 5"/>
          <p:cNvSpPr txBox="1">
            <a:spLocks/>
          </p:cNvSpPr>
          <p:nvPr/>
        </p:nvSpPr>
        <p:spPr>
          <a:xfrm>
            <a:off x="468313" y="1349842"/>
            <a:ext cx="3887787" cy="1938992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it-IT" sz="3200" b="1" dirty="0" smtClean="0">
                <a:latin typeface="+mj-lt"/>
                <a:ea typeface="+mj-ea"/>
                <a:cs typeface="+mj-cs"/>
              </a:rPr>
              <a:t>Evoluzione della</a:t>
            </a:r>
            <a:endParaRPr lang="it-IT" sz="3200" b="1" dirty="0">
              <a:latin typeface="+mj-lt"/>
              <a:ea typeface="+mj-ea"/>
              <a:cs typeface="+mj-cs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it-IT" sz="3200" b="1" dirty="0">
                <a:latin typeface="+mj-lt"/>
                <a:ea typeface="+mj-ea"/>
                <a:cs typeface="+mj-cs"/>
              </a:rPr>
              <a:t>classificazione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it-IT" sz="3200" b="1" dirty="0">
                <a:latin typeface="+mj-lt"/>
                <a:ea typeface="+mj-ea"/>
                <a:cs typeface="+mj-cs"/>
              </a:rPr>
              <a:t>tossicologica</a:t>
            </a:r>
          </a:p>
          <a:p>
            <a:pPr algn="ctr" fontAlgn="auto">
              <a:spcAft>
                <a:spcPts val="0"/>
              </a:spcAft>
              <a:defRPr/>
            </a:pPr>
            <a:endParaRPr lang="it-IT" sz="24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2048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56250" y="1268413"/>
            <a:ext cx="1295400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83" name="Rettangolo 1682"/>
          <p:cNvSpPr/>
          <p:nvPr/>
        </p:nvSpPr>
        <p:spPr>
          <a:xfrm>
            <a:off x="5556250" y="3132138"/>
            <a:ext cx="1295400" cy="2241550"/>
          </a:xfrm>
          <a:prstGeom prst="rect">
            <a:avLst/>
          </a:prstGeom>
          <a:solidFill>
            <a:srgbClr val="E890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pic>
        <p:nvPicPr>
          <p:cNvPr id="20489" name="Picture 9" descr="Classificazione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3738" y="0"/>
            <a:ext cx="402272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olo 5"/>
          <p:cNvSpPr>
            <a:spLocks noGrp="1"/>
          </p:cNvSpPr>
          <p:nvPr>
            <p:ph type="title"/>
          </p:nvPr>
        </p:nvSpPr>
        <p:spPr>
          <a:xfrm>
            <a:off x="684213" y="1628775"/>
            <a:ext cx="8229600" cy="1498600"/>
          </a:xfrm>
        </p:spPr>
        <p:txBody>
          <a:bodyPr/>
          <a:lstStyle/>
          <a:p>
            <a:endParaRPr lang="it-IT" sz="5000" b="1" smtClean="0"/>
          </a:p>
        </p:txBody>
      </p:sp>
      <p:sp>
        <p:nvSpPr>
          <p:cNvPr id="15362" name="CasellaDiTesto 7"/>
          <p:cNvSpPr txBox="1">
            <a:spLocks noChangeArrowheads="1"/>
          </p:cNvSpPr>
          <p:nvPr/>
        </p:nvSpPr>
        <p:spPr bwMode="auto">
          <a:xfrm>
            <a:off x="882934" y="1182461"/>
            <a:ext cx="7388815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800" b="1" dirty="0">
                <a:latin typeface="Calibri" pitchFamily="34" charset="0"/>
              </a:rPr>
              <a:t>Classificazione </a:t>
            </a:r>
            <a:r>
              <a:rPr lang="it-IT" sz="2800" b="1" dirty="0" smtClean="0">
                <a:latin typeface="Calibri" pitchFamily="34" charset="0"/>
              </a:rPr>
              <a:t>tossicologica - fino a giugno 2017</a:t>
            </a:r>
            <a:endParaRPr lang="it-IT" sz="2800" b="1" dirty="0">
              <a:latin typeface="Calibri" pitchFamily="34" charset="0"/>
            </a:endParaRPr>
          </a:p>
          <a:p>
            <a:pPr algn="ctr"/>
            <a:endParaRPr lang="it-IT" sz="2400" b="1" dirty="0">
              <a:latin typeface="Calibri" pitchFamily="34" charset="0"/>
            </a:endParaRPr>
          </a:p>
        </p:txBody>
      </p:sp>
      <p:sp>
        <p:nvSpPr>
          <p:cNvPr id="12" name="Rettangolo arrotondato 11"/>
          <p:cNvSpPr/>
          <p:nvPr/>
        </p:nvSpPr>
        <p:spPr>
          <a:xfrm>
            <a:off x="395288" y="1196975"/>
            <a:ext cx="8316912" cy="525621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738" y="1773238"/>
            <a:ext cx="1223962" cy="120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" name="Tabella 13"/>
          <p:cNvGraphicFramePr>
            <a:graphicFrameLocks noGrp="1"/>
          </p:cNvGraphicFramePr>
          <p:nvPr/>
        </p:nvGraphicFramePr>
        <p:xfrm>
          <a:off x="539750" y="3141663"/>
          <a:ext cx="8208963" cy="3095626"/>
        </p:xfrm>
        <a:graphic>
          <a:graphicData uri="http://schemas.openxmlformats.org/drawingml/2006/table">
            <a:tbl>
              <a:tblPr/>
              <a:tblGrid>
                <a:gridCol w="1781175"/>
                <a:gridCol w="895350"/>
                <a:gridCol w="895350"/>
                <a:gridCol w="1870075"/>
                <a:gridCol w="895350"/>
                <a:gridCol w="1871663"/>
              </a:tblGrid>
              <a:tr h="27781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DENOMINAZIONE E CLASSIFICAZIONE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4699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                            PRODOTTI  FITOSANITARI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99695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solidi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(DL. 50 in mg/kg)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liquidi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(DL. 50 in mg/kg)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5425" marR="0" lvl="0" indent="-6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gassosi (DL. 50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225425" marR="0" lvl="0" indent="-6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in mg/l)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463">
                <a:tc>
                  <a:txBody>
                    <a:bodyPr/>
                    <a:lstStyle/>
                    <a:p>
                      <a:pPr marL="1968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(T+) (T)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ORALE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CUTANEA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ORALE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2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CUTANEA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24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INALATORIA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22400">
                <a:tc>
                  <a:txBody>
                    <a:bodyPr/>
                    <a:lstStyle/>
                    <a:p>
                      <a:pPr marL="161925" marR="0" lvl="0" indent="-14288" algn="l" defTabSz="914400" rtl="0" eaLnBrk="1" fontAlgn="base" latinLnBrk="0" hangingPunct="1">
                        <a:lnSpc>
                          <a:spcPct val="125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molto tossico e tossico  (ex Iª classe)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&lt;5 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120650" marR="0" lvl="0" indent="0" algn="l" defTabSz="914400" rtl="0" eaLnBrk="1" fontAlgn="base" latinLnBrk="0" hangingPunct="1">
                        <a:lnSpc>
                          <a:spcPct val="125000"/>
                        </a:lnSpc>
                        <a:spcBef>
                          <a:spcPts val="4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da&gt;5 a &lt;50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&lt; 10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101600" marR="0" lvl="0" indent="0" algn="l" defTabSz="914400" rtl="0" eaLnBrk="1" fontAlgn="base" latinLnBrk="0" hangingPunct="1">
                        <a:lnSpc>
                          <a:spcPct val="125000"/>
                        </a:lnSpc>
                        <a:spcBef>
                          <a:spcPts val="4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da&gt; 10 a &lt;100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&lt; 25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93663" marR="0" lvl="0" indent="0" algn="l" defTabSz="914400" rtl="0" eaLnBrk="1" fontAlgn="base" latinLnBrk="0" hangingPunct="1">
                        <a:lnSpc>
                          <a:spcPct val="125000"/>
                        </a:lnSpc>
                        <a:spcBef>
                          <a:spcPts val="4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da&gt; 25 a &lt;200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84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&lt; 50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98425" marR="0" lvl="0" indent="0" algn="l" defTabSz="914400" rtl="0" eaLnBrk="1" fontAlgn="base" latinLnBrk="0" hangingPunct="1">
                        <a:lnSpc>
                          <a:spcPct val="125000"/>
                        </a:lnSpc>
                        <a:spcBef>
                          <a:spcPts val="4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da&gt; 50 a &lt;400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&lt; 0,5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ts val="4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da &gt; 0,5 a &lt;2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392" name="Text Box 6"/>
          <p:cNvSpPr txBox="1">
            <a:spLocks noChangeArrowheads="1"/>
          </p:cNvSpPr>
          <p:nvPr/>
        </p:nvSpPr>
        <p:spPr bwMode="auto">
          <a:xfrm>
            <a:off x="3248025" y="3644900"/>
            <a:ext cx="2847975" cy="168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it-IT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olo 5"/>
          <p:cNvSpPr>
            <a:spLocks noGrp="1"/>
          </p:cNvSpPr>
          <p:nvPr>
            <p:ph type="title"/>
          </p:nvPr>
        </p:nvSpPr>
        <p:spPr>
          <a:xfrm>
            <a:off x="684213" y="1628775"/>
            <a:ext cx="8229600" cy="1498600"/>
          </a:xfrm>
        </p:spPr>
        <p:txBody>
          <a:bodyPr/>
          <a:lstStyle/>
          <a:p>
            <a:endParaRPr lang="it-IT" sz="5000" b="1" smtClean="0"/>
          </a:p>
        </p:txBody>
      </p:sp>
      <p:sp>
        <p:nvSpPr>
          <p:cNvPr id="16386" name="CasellaDiTesto 7"/>
          <p:cNvSpPr txBox="1">
            <a:spLocks noChangeArrowheads="1"/>
          </p:cNvSpPr>
          <p:nvPr/>
        </p:nvSpPr>
        <p:spPr bwMode="auto">
          <a:xfrm>
            <a:off x="755576" y="1168399"/>
            <a:ext cx="7776863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800" b="1" dirty="0">
                <a:latin typeface="Calibri" pitchFamily="34" charset="0"/>
              </a:rPr>
              <a:t>Classificazione </a:t>
            </a:r>
            <a:r>
              <a:rPr lang="it-IT" sz="2800" b="1" dirty="0" smtClean="0">
                <a:latin typeface="Calibri" pitchFamily="34" charset="0"/>
              </a:rPr>
              <a:t>tossicologica – fino a giugno 2017</a:t>
            </a:r>
            <a:endParaRPr lang="it-IT" sz="2800" b="1" dirty="0">
              <a:latin typeface="Calibri" pitchFamily="34" charset="0"/>
            </a:endParaRPr>
          </a:p>
          <a:p>
            <a:pPr algn="ctr"/>
            <a:endParaRPr lang="it-IT" sz="2400" b="1" dirty="0">
              <a:latin typeface="Calibri" pitchFamily="34" charset="0"/>
            </a:endParaRPr>
          </a:p>
        </p:txBody>
      </p:sp>
      <p:sp>
        <p:nvSpPr>
          <p:cNvPr id="12" name="Rettangolo arrotondato 11"/>
          <p:cNvSpPr/>
          <p:nvPr/>
        </p:nvSpPr>
        <p:spPr>
          <a:xfrm>
            <a:off x="395288" y="1196975"/>
            <a:ext cx="8316912" cy="525621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3248025" y="3644900"/>
            <a:ext cx="2847975" cy="168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it-IT">
              <a:cs typeface="Arial" charset="0"/>
            </a:endParaRPr>
          </a:p>
        </p:txBody>
      </p:sp>
      <p:graphicFrame>
        <p:nvGraphicFramePr>
          <p:cNvPr id="9" name="Tabella 8"/>
          <p:cNvGraphicFramePr>
            <a:graphicFrameLocks noGrp="1"/>
          </p:cNvGraphicFramePr>
          <p:nvPr/>
        </p:nvGraphicFramePr>
        <p:xfrm>
          <a:off x="611188" y="2997200"/>
          <a:ext cx="7950200" cy="2608899"/>
        </p:xfrm>
        <a:graphic>
          <a:graphicData uri="http://schemas.openxmlformats.org/drawingml/2006/table">
            <a:tbl>
              <a:tblPr/>
              <a:tblGrid>
                <a:gridCol w="1725612"/>
                <a:gridCol w="866775"/>
                <a:gridCol w="1081088"/>
                <a:gridCol w="1366837"/>
                <a:gridCol w="1296988"/>
                <a:gridCol w="1612900"/>
              </a:tblGrid>
              <a:tr h="19685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DENOMINAZIONE E CLASSIFICAZIONE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4699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                             PRODOTTI  FITOSANITARI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7032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solidi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(DL. 50 in mg/kg)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liquidi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(DL. 50 in mg/kg)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5425" marR="0" lvl="0" indent="-6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gassosi (DL. 50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  <a:p>
                      <a:pPr marL="225425" marR="0" lvl="0" indent="-63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in mg/l)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 marL="1666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NOCIVO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ORALE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CUTANEA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ORALE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2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CUTANEA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24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INALATORIA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1288">
                <a:tc>
                  <a:txBody>
                    <a:bodyPr/>
                    <a:lstStyle/>
                    <a:p>
                      <a:pPr marL="190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(XN)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  <a:p>
                      <a:pPr marL="190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(ex 2ª classe)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1913" marR="0" lvl="0" indent="-11113" algn="l" defTabSz="914400" rtl="0" eaLnBrk="1" fontAlgn="base" latinLnBrk="0" hangingPunct="1">
                        <a:lnSpc>
                          <a:spcPct val="251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da&lt; 50 a &lt;500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28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da &lt;100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  <a:p>
                      <a:pPr marL="428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a &lt;1000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38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da &lt; 200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  <a:p>
                      <a:pPr marL="238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a &lt;2000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da &lt; 400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  <a:p>
                      <a:pPr marL="317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a &lt;4000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2413" marR="0" lvl="0" indent="0" algn="ctr" defTabSz="914400" rtl="0" eaLnBrk="1" fontAlgn="base" latinLnBrk="0" hangingPunct="1">
                        <a:lnSpc>
                          <a:spcPct val="251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da&lt;2 a &lt;20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641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16363" y="1609725"/>
            <a:ext cx="1368425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Tabella 10"/>
          <p:cNvGraphicFramePr>
            <a:graphicFrameLocks noGrp="1"/>
          </p:cNvGraphicFramePr>
          <p:nvPr/>
        </p:nvGraphicFramePr>
        <p:xfrm>
          <a:off x="323850" y="5229225"/>
          <a:ext cx="8208963" cy="1008063"/>
        </p:xfrm>
        <a:graphic>
          <a:graphicData uri="http://schemas.openxmlformats.org/drawingml/2006/table">
            <a:tbl>
              <a:tblPr/>
              <a:tblGrid>
                <a:gridCol w="2022475"/>
                <a:gridCol w="857250"/>
                <a:gridCol w="1081088"/>
                <a:gridCol w="1366837"/>
                <a:gridCol w="1296988"/>
                <a:gridCol w="1584325"/>
              </a:tblGrid>
              <a:tr h="220663"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       IRRITANTE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ORALE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CUTANEA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9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ORALE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2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CUTANEA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24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INALATORIA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7400">
                <a:tc>
                  <a:txBody>
                    <a:bodyPr/>
                    <a:lstStyle/>
                    <a:p>
                      <a:pPr marL="190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(XI)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190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(ex 3ª e 4ª classe)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&lt;500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30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&lt;1000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&lt;2000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98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&lt;4000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&lt;20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275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5728" y="117470"/>
            <a:ext cx="8964488" cy="1143000"/>
          </a:xfrm>
        </p:spPr>
        <p:txBody>
          <a:bodyPr/>
          <a:lstStyle/>
          <a:p>
            <a:r>
              <a:rPr lang="it-IT" sz="3200" b="1" dirty="0" smtClean="0"/>
              <a:t>NUOVI SIMBOLI </a:t>
            </a:r>
            <a:r>
              <a:rPr lang="it-IT" sz="3200" b="1" dirty="0" err="1" smtClean="0"/>
              <a:t>DI</a:t>
            </a:r>
            <a:r>
              <a:rPr lang="it-IT" sz="3200" b="1" dirty="0" smtClean="0"/>
              <a:t> RISCHIO – DAL 1° GIUGNO 2015</a:t>
            </a:r>
            <a:endParaRPr lang="it-IT" sz="3200" b="1" dirty="0"/>
          </a:p>
        </p:txBody>
      </p:sp>
      <p:pic>
        <p:nvPicPr>
          <p:cNvPr id="419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84784"/>
            <a:ext cx="7776864" cy="4574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12" y="0"/>
            <a:ext cx="8460432" cy="6849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olo 1"/>
          <p:cNvSpPr>
            <a:spLocks noGrp="1"/>
          </p:cNvSpPr>
          <p:nvPr>
            <p:ph type="title"/>
          </p:nvPr>
        </p:nvSpPr>
        <p:spPr>
          <a:xfrm>
            <a:off x="382708" y="620688"/>
            <a:ext cx="8229600" cy="706090"/>
          </a:xfrm>
        </p:spPr>
        <p:txBody>
          <a:bodyPr/>
          <a:lstStyle/>
          <a:p>
            <a:r>
              <a:rPr lang="it-IT" b="1" dirty="0" smtClean="0"/>
              <a:t>Organismi</a:t>
            </a:r>
            <a:br>
              <a:rPr lang="it-IT" b="1" dirty="0" smtClean="0"/>
            </a:br>
            <a:r>
              <a:rPr lang="it-IT" b="1" dirty="0" smtClean="0"/>
              <a:t> utili</a:t>
            </a:r>
            <a:br>
              <a:rPr lang="it-IT" b="1" dirty="0" smtClean="0"/>
            </a:br>
            <a:endParaRPr lang="it-IT" dirty="0" smtClean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37816" y="1700808"/>
            <a:ext cx="8507288" cy="4713387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dirty="0" smtClean="0"/>
              <a:t>Sono tutti gli organismi che svolgono un ruolo importante ed insostituibile nell’attività agricola: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dirty="0" smtClean="0"/>
              <a:t>• gli insetti pronubi, trasportando il polline da un fiore all’altro, facilitano l’impollinazione delle piante e la successiva fruttificazione (api, bombi);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dirty="0" smtClean="0"/>
              <a:t>• i </a:t>
            </a:r>
            <a:r>
              <a:rPr lang="it-IT" dirty="0" err="1" smtClean="0"/>
              <a:t>parassitoidi</a:t>
            </a:r>
            <a:r>
              <a:rPr lang="it-IT" dirty="0" smtClean="0"/>
              <a:t>, </a:t>
            </a:r>
            <a:r>
              <a:rPr lang="it-IT" dirty="0" err="1" smtClean="0"/>
              <a:t>parassitizzando</a:t>
            </a:r>
            <a:r>
              <a:rPr lang="it-IT" dirty="0" smtClean="0"/>
              <a:t> le specie dannose, ne causano la morte (</a:t>
            </a:r>
            <a:r>
              <a:rPr lang="it-IT" dirty="0" err="1" smtClean="0"/>
              <a:t>Diglyphus</a:t>
            </a:r>
            <a:r>
              <a:rPr lang="it-IT" dirty="0" smtClean="0"/>
              <a:t> </a:t>
            </a:r>
            <a:r>
              <a:rPr lang="it-IT" dirty="0" err="1" smtClean="0"/>
              <a:t>isaea</a:t>
            </a:r>
            <a:r>
              <a:rPr lang="it-IT" dirty="0" smtClean="0"/>
              <a:t>, </a:t>
            </a:r>
            <a:r>
              <a:rPr lang="it-IT" dirty="0" err="1" smtClean="0"/>
              <a:t>Encarsia</a:t>
            </a:r>
            <a:r>
              <a:rPr lang="it-IT" dirty="0" smtClean="0"/>
              <a:t> formosa);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dirty="0" smtClean="0"/>
              <a:t>• i predatori, (uccelli, rettili, insetti utili) si nutrono dei parassiti delle piante cacciandoli attivamente.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839678" y="173564"/>
            <a:ext cx="3159744" cy="1425646"/>
          </a:xfrm>
          <a:prstGeom prst="rect">
            <a:avLst/>
          </a:prstGeom>
          <a:blipFill dpi="0" rotWithShape="0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83568" y="188640"/>
            <a:ext cx="2232248" cy="1440160"/>
          </a:xfrm>
          <a:prstGeom prst="rect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SOSTANZE+PERICOLOSE+PERICOLOSO+PER+L’AMBIENT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7323" y="84624"/>
            <a:ext cx="9003845" cy="6752884"/>
          </a:xfrm>
        </p:spPr>
      </p:pic>
      <p:sp>
        <p:nvSpPr>
          <p:cNvPr id="5" name="CasellaDiTesto 4"/>
          <p:cNvSpPr txBox="1"/>
          <p:nvPr/>
        </p:nvSpPr>
        <p:spPr>
          <a:xfrm>
            <a:off x="8589208" y="6521152"/>
            <a:ext cx="5395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64704"/>
          </a:xfrm>
        </p:spPr>
        <p:txBody>
          <a:bodyPr/>
          <a:lstStyle/>
          <a:p>
            <a:r>
              <a:rPr lang="it-IT" dirty="0" smtClean="0"/>
              <a:t>Normativa vigente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1540768"/>
          </a:xfrm>
          <a:prstGeom prst="rect">
            <a:avLst/>
          </a:prstGeom>
        </p:spPr>
        <p:txBody>
          <a:bodyPr/>
          <a:lstStyle/>
          <a:p>
            <a:pPr lvl="0" algn="just" rtl="0">
              <a:buNone/>
            </a:pPr>
            <a:r>
              <a:rPr lang="it-IT" sz="2400" b="1" i="1" dirty="0" smtClean="0"/>
              <a:t>DIRETTIVA 2009/128/CE DEL PARLAMENTO EUROPEO E DEL CONSIGLIO  del 21 ottobre 2009 che istituisce un quadro per l’azione comunitaria ai fini dell’utilizzo sostenibile dei pesticidi</a:t>
            </a:r>
          </a:p>
          <a:p>
            <a:pPr lvl="0" algn="just" rtl="0">
              <a:buNone/>
            </a:pPr>
            <a:endParaRPr lang="it-IT" sz="2400" dirty="0" smtClean="0"/>
          </a:p>
          <a:p>
            <a:pPr lvl="0" algn="just" rtl="0">
              <a:buNone/>
            </a:pPr>
            <a:endParaRPr lang="it-IT" sz="2400" dirty="0"/>
          </a:p>
        </p:txBody>
      </p:sp>
      <p:sp>
        <p:nvSpPr>
          <p:cNvPr id="7" name="Segnaposto contenuto 4"/>
          <p:cNvSpPr txBox="1">
            <a:spLocks/>
          </p:cNvSpPr>
          <p:nvPr/>
        </p:nvSpPr>
        <p:spPr bwMode="auto">
          <a:xfrm>
            <a:off x="395536" y="3573016"/>
            <a:ext cx="8229600" cy="15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egnaposto contenuto 5"/>
          <p:cNvSpPr txBox="1">
            <a:spLocks/>
          </p:cNvSpPr>
          <p:nvPr/>
        </p:nvSpPr>
        <p:spPr bwMode="auto">
          <a:xfrm>
            <a:off x="395536" y="2594452"/>
            <a:ext cx="8229600" cy="4176464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it-IT" sz="400" dirty="0" smtClean="0">
                <a:latin typeface="+mn-lt"/>
              </a:rPr>
              <a:t>					</a:t>
            </a: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OBIETTIVI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assicurare un elevato livello di protezione della salute umana e animale e dell’ambiente e garantire la biodiversità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migliorare il funzionamento del mercato interno attraverso l’armonizzazione delle norme relative all’immissione sul mercato dei prodotti fitosanitari, stimolando nel contempo la produzione agricola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promuovere l’uso della difesa integrata e di tecniche alternative non chimiche ai PF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it-IT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it-IT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it-IT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it-IT" dirty="0" smtClean="0"/>
              <a:t>Recepimento</a:t>
            </a:r>
            <a:endParaRPr lang="it-IT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980728"/>
            <a:ext cx="8229600" cy="4525963"/>
          </a:xfrm>
        </p:spPr>
        <p:txBody>
          <a:bodyPr/>
          <a:lstStyle/>
          <a:p>
            <a:pPr algn="ctr">
              <a:buFontTx/>
              <a:buNone/>
            </a:pPr>
            <a:r>
              <a:rPr lang="it-IT" sz="2400" b="1" i="1" u="sng" dirty="0"/>
              <a:t>Decreto Legislativo n. 150</a:t>
            </a:r>
          </a:p>
          <a:p>
            <a:pPr algn="ctr">
              <a:buFontTx/>
              <a:buNone/>
            </a:pPr>
            <a:r>
              <a:rPr lang="it-IT" sz="2400" b="1" i="1" u="sng" dirty="0"/>
              <a:t>14 agosto 2012 </a:t>
            </a:r>
          </a:p>
          <a:p>
            <a:pPr algn="ctr">
              <a:buFontTx/>
              <a:buNone/>
            </a:pPr>
            <a:r>
              <a:rPr lang="it-IT" sz="2400" i="1" dirty="0"/>
              <a:t>(GU n.202 del 30-8-2012 - </a:t>
            </a:r>
            <a:r>
              <a:rPr lang="it-IT" sz="2400" i="1" dirty="0" err="1"/>
              <a:t>Suppl</a:t>
            </a:r>
            <a:r>
              <a:rPr lang="it-IT" sz="2400" i="1" dirty="0"/>
              <a:t>. Ordinario n. 177)</a:t>
            </a:r>
            <a:r>
              <a:rPr lang="it-IT" sz="2400" dirty="0"/>
              <a:t> </a:t>
            </a:r>
          </a:p>
          <a:p>
            <a:pPr algn="ctr">
              <a:buFontTx/>
              <a:buNone/>
            </a:pPr>
            <a:endParaRPr lang="it-IT" sz="2400" dirty="0"/>
          </a:p>
          <a:p>
            <a:pPr algn="ctr">
              <a:buFontTx/>
              <a:buNone/>
            </a:pPr>
            <a:r>
              <a:rPr lang="it-IT" sz="2400" dirty="0"/>
              <a:t>“Attuazione della direttiva 2009/128/CE che istituisce un quadro per l'azione comunitaria ai fini dell'utilizzo sostenibile dei pesticidi</a:t>
            </a:r>
            <a:r>
              <a:rPr lang="it-IT" sz="2400" dirty="0" smtClean="0"/>
              <a:t>”</a:t>
            </a:r>
          </a:p>
          <a:p>
            <a:pPr algn="ctr">
              <a:buFontTx/>
              <a:buNone/>
            </a:pPr>
            <a:endParaRPr lang="it-IT" sz="2400" dirty="0" smtClean="0"/>
          </a:p>
          <a:p>
            <a:pPr algn="ctr">
              <a:buFontTx/>
              <a:buNone/>
            </a:pPr>
            <a:r>
              <a:rPr lang="it-IT" sz="2400" dirty="0" smtClean="0"/>
              <a:t>Enti responsabili per l’attuazione sono le Regioni e le Provincie autonome</a:t>
            </a:r>
          </a:p>
          <a:p>
            <a:pPr algn="ctr">
              <a:buFontTx/>
              <a:buNone/>
            </a:pPr>
            <a:endParaRPr lang="it-IT" sz="2400" dirty="0" smtClean="0"/>
          </a:p>
          <a:p>
            <a:pPr algn="ctr">
              <a:buFontTx/>
              <a:buNone/>
            </a:pPr>
            <a:endParaRPr lang="it-IT" sz="2400" dirty="0"/>
          </a:p>
        </p:txBody>
      </p:sp>
      <p:sp>
        <p:nvSpPr>
          <p:cNvPr id="5" name="Freccia in giù 4"/>
          <p:cNvSpPr/>
          <p:nvPr/>
        </p:nvSpPr>
        <p:spPr>
          <a:xfrm>
            <a:off x="4270578" y="3947570"/>
            <a:ext cx="576064" cy="43204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Contenuti rilevanti del PAN -1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527630"/>
            <a:ext cx="8229600" cy="4525963"/>
          </a:xfrm>
        </p:spPr>
        <p:txBody>
          <a:bodyPr/>
          <a:lstStyle/>
          <a:p>
            <a:r>
              <a:rPr lang="en-GB" sz="2800" dirty="0" err="1" smtClean="0"/>
              <a:t>formazione</a:t>
            </a:r>
            <a:r>
              <a:rPr lang="en-GB" sz="2800" dirty="0" smtClean="0"/>
              <a:t> </a:t>
            </a:r>
            <a:r>
              <a:rPr lang="it-IT" sz="2800" dirty="0" smtClean="0"/>
              <a:t>per tutti gli </a:t>
            </a:r>
            <a:r>
              <a:rPr lang="it-IT" sz="2800" b="1" dirty="0" smtClean="0"/>
              <a:t>utilizzatori professionali</a:t>
            </a:r>
            <a:r>
              <a:rPr lang="it-IT" sz="2800" dirty="0" smtClean="0"/>
              <a:t>, i distributori e i consulenti sull’impiego dei prodotti fitosanitari </a:t>
            </a:r>
          </a:p>
          <a:p>
            <a:r>
              <a:rPr lang="it-IT" sz="2800" b="1" dirty="0" smtClean="0"/>
              <a:t>informazione e sensibilizzazione</a:t>
            </a:r>
            <a:r>
              <a:rPr lang="it-IT" sz="2800" dirty="0" smtClean="0"/>
              <a:t>. Il Piano definisce programmi di informazione e di sensibilizzazione della popolazione sui rischi e i potenziali effetti acuti e cronici per la salute umana, per gli organismi non bersaglio e per l’ambiente dei prodotti fitosanitari nonché sull’utilizzo di alternative non chimiche  </a:t>
            </a:r>
          </a:p>
          <a:p>
            <a:r>
              <a:rPr lang="it-IT" sz="2800" b="1" dirty="0" smtClean="0"/>
              <a:t>Controllo delle attrezzature </a:t>
            </a:r>
            <a:r>
              <a:rPr lang="it-IT" sz="2800" dirty="0" smtClean="0"/>
              <a:t> </a:t>
            </a:r>
            <a:r>
              <a:rPr lang="it-IT" sz="2800" dirty="0" smtClean="0"/>
              <a:t>da 5 a 3 </a:t>
            </a:r>
            <a:r>
              <a:rPr lang="it-IT" sz="2800" dirty="0" smtClean="0"/>
              <a:t>anni</a:t>
            </a:r>
            <a:endParaRPr lang="it-IT" sz="2800" b="1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2570" y="1066688"/>
            <a:ext cx="8964488" cy="4525963"/>
          </a:xfrm>
        </p:spPr>
        <p:txBody>
          <a:bodyPr/>
          <a:lstStyle/>
          <a:p>
            <a:r>
              <a:rPr lang="it-IT" sz="2800" b="1" dirty="0" smtClean="0"/>
              <a:t>riduzione dell'uso dei prodotti fitosanitari o dei rischi in aree specifiche quali</a:t>
            </a:r>
          </a:p>
          <a:p>
            <a:pPr lvl="1"/>
            <a:r>
              <a:rPr lang="it-IT" u="sng" dirty="0" smtClean="0"/>
              <a:t>le aree utilizzate dalla popolazione</a:t>
            </a:r>
            <a:r>
              <a:rPr lang="it-IT" dirty="0" smtClean="0"/>
              <a:t> quali parchi, giardini,  campi sportivi e le aree ricreative, i cortili e le aree verdi all’interno dei plessi scolastici, le aree gioco per bambini e le aree adiacenti alle strutture sanitarie;</a:t>
            </a:r>
          </a:p>
          <a:p>
            <a:pPr lvl="1"/>
            <a:r>
              <a:rPr lang="it-IT" u="sng" dirty="0" smtClean="0"/>
              <a:t>le aree protette </a:t>
            </a:r>
            <a:r>
              <a:rPr lang="it-IT" dirty="0" smtClean="0"/>
              <a:t>di cui al </a:t>
            </a:r>
            <a:r>
              <a:rPr lang="it-IT" dirty="0" err="1" smtClean="0"/>
              <a:t>d.lgs</a:t>
            </a:r>
            <a:r>
              <a:rPr lang="it-IT" dirty="0" smtClean="0"/>
              <a:t> 152/2006, parte III, allegato 9, e altre aree designate ai fini di conservazione per la protezione degli habitat e delle specie;</a:t>
            </a:r>
          </a:p>
          <a:p>
            <a:pPr lvl="1"/>
            <a:r>
              <a:rPr lang="it-IT" u="sng" dirty="0" smtClean="0"/>
              <a:t>le aree trattate di recente </a:t>
            </a:r>
            <a:r>
              <a:rPr lang="it-IT" dirty="0" smtClean="0"/>
              <a:t>frequentate dai lavoratori agricoli o ad essi accessibili.</a:t>
            </a:r>
          </a:p>
          <a:p>
            <a:endParaRPr lang="it-IT" dirty="0"/>
          </a:p>
        </p:txBody>
      </p:sp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457200" y="216582"/>
            <a:ext cx="8229600" cy="1143000"/>
          </a:xfrm>
        </p:spPr>
        <p:txBody>
          <a:bodyPr/>
          <a:lstStyle/>
          <a:p>
            <a:r>
              <a:rPr lang="it-IT" dirty="0" smtClean="0"/>
              <a:t>Contenuti rilevanti del PAN -2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b="1" dirty="0" smtClean="0"/>
              <a:t>DPR 290/2001 modificato dal DPR 55/2012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1412776"/>
            <a:ext cx="8892480" cy="5256584"/>
          </a:xfrm>
        </p:spPr>
        <p:txBody>
          <a:bodyPr rtlCol="0">
            <a:normAutofit fontScale="70000" lnSpcReduction="20000"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dirty="0" smtClean="0"/>
              <a:t> </a:t>
            </a:r>
            <a:r>
              <a:rPr lang="it-IT" sz="4500" dirty="0" smtClean="0"/>
              <a:t>Articolo 42 - </a:t>
            </a:r>
            <a:r>
              <a:rPr lang="it-IT" sz="4500" b="1" dirty="0" smtClean="0"/>
              <a:t>Registro dei trattamenti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dirty="0" smtClean="0"/>
              <a:t> Durata </a:t>
            </a:r>
            <a:r>
              <a:rPr lang="it-IT" b="1" dirty="0" smtClean="0"/>
              <a:t>= 3 anni dai trattamenti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dirty="0" smtClean="0"/>
              <a:t>                                            </a:t>
            </a:r>
            <a:r>
              <a:rPr lang="it-IT" b="1" dirty="0" smtClean="0"/>
              <a:t>Soggetti </a:t>
            </a:r>
            <a:r>
              <a:rPr lang="it-IT" dirty="0" smtClean="0"/>
              <a:t>che devono compilarlo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A) Titolare della azienda agricola nel caso sia l'utilizzatore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B) Titolare nel caso utilizzi contoterzisti per i trattamenti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(con modulo del contoterzista per ogni trattamento)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C) Utilizzatore diverso dal titolare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D) Utilizzatore con centri di assistenza agricola e con notifica ASL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E) Persona diversa nel caso utilizzatore diverso dal titolare e da chi compra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F) Titolare e contoterzista (controfirma di quest'ultimo nel caso di compilazione del registro da parte sua </a:t>
            </a:r>
            <a:r>
              <a:rPr lang="it-IT" b="1" dirty="0" err="1" smtClean="0"/>
              <a:t>perchè</a:t>
            </a:r>
            <a:r>
              <a:rPr lang="it-IT" b="1" dirty="0" smtClean="0"/>
              <a:t> il titolare non usa i moduli)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G) Legale rappresentante delle cooperative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b="1" dirty="0" smtClean="0"/>
              <a:t>Registro dei trattamenti </a:t>
            </a:r>
            <a:br>
              <a:rPr lang="it-IT" b="1" dirty="0" smtClean="0"/>
            </a:br>
            <a:endParaRPr lang="it-IT" dirty="0"/>
          </a:p>
        </p:txBody>
      </p:sp>
      <p:sp>
        <p:nvSpPr>
          <p:cNvPr id="27650" name="Segnaposto contenuto 2"/>
          <p:cNvSpPr>
            <a:spLocks noGrp="1"/>
          </p:cNvSpPr>
          <p:nvPr>
            <p:ph idx="1"/>
          </p:nvPr>
        </p:nvSpPr>
        <p:spPr>
          <a:xfrm>
            <a:off x="395288" y="1052513"/>
            <a:ext cx="8229600" cy="4525962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it-IT" b="1" dirty="0" smtClean="0"/>
              <a:t>Cosa</a:t>
            </a:r>
            <a:r>
              <a:rPr lang="it-IT" dirty="0" smtClean="0"/>
              <a:t> deve essere riportato:</a:t>
            </a:r>
          </a:p>
          <a:p>
            <a:r>
              <a:rPr lang="it-IT" b="1" dirty="0" smtClean="0"/>
              <a:t>I dati anagrafici relativi all'azienda</a:t>
            </a:r>
          </a:p>
          <a:p>
            <a:r>
              <a:rPr lang="it-IT" b="1" dirty="0" smtClean="0"/>
              <a:t>La denominazione della coltura trattata e la relativa estensione espressa in ettari</a:t>
            </a:r>
          </a:p>
          <a:p>
            <a:r>
              <a:rPr lang="it-IT" b="1" dirty="0" smtClean="0"/>
              <a:t>La data del trattamento, il prodotto e la relativa quantità impiegata, espressa in chilogrammi o litri, nonché l'avversità che ha reso necessario il trattamento</a:t>
            </a: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b="1" dirty="0" smtClean="0"/>
              <a:t>Registro dei trattamenti </a:t>
            </a:r>
            <a:br>
              <a:rPr lang="it-IT" b="1" dirty="0" smtClean="0"/>
            </a:br>
            <a:endParaRPr lang="it-IT" dirty="0"/>
          </a:p>
        </p:txBody>
      </p:sp>
      <p:sp>
        <p:nvSpPr>
          <p:cNvPr id="28674" name="Segnaposto contenuto 2"/>
          <p:cNvSpPr>
            <a:spLocks noGrp="1"/>
          </p:cNvSpPr>
          <p:nvPr>
            <p:ph idx="1"/>
          </p:nvPr>
        </p:nvSpPr>
        <p:spPr>
          <a:xfrm>
            <a:off x="323850" y="836712"/>
            <a:ext cx="8712200" cy="5688632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it-IT" b="1" dirty="0" smtClean="0"/>
              <a:t>Quando </a:t>
            </a:r>
            <a:r>
              <a:rPr lang="it-IT" dirty="0" smtClean="0"/>
              <a:t>deve essere utilizzato</a:t>
            </a:r>
          </a:p>
          <a:p>
            <a:r>
              <a:rPr lang="it-IT" dirty="0" smtClean="0"/>
              <a:t> </a:t>
            </a:r>
            <a:r>
              <a:rPr lang="it-IT" b="1" dirty="0" smtClean="0"/>
              <a:t>Sempre</a:t>
            </a:r>
          </a:p>
          <a:p>
            <a:r>
              <a:rPr lang="it-IT" dirty="0" smtClean="0"/>
              <a:t> </a:t>
            </a:r>
            <a:r>
              <a:rPr lang="it-IT" b="1" dirty="0" smtClean="0"/>
              <a:t>Anche per le derrate alimentari  immagazzinate</a:t>
            </a:r>
          </a:p>
          <a:p>
            <a:r>
              <a:rPr lang="it-IT" b="1" dirty="0" smtClean="0"/>
              <a:t>Anche per gli usi </a:t>
            </a:r>
            <a:r>
              <a:rPr lang="it-IT" b="1" dirty="0" err="1" smtClean="0"/>
              <a:t>extra-agricoli</a:t>
            </a:r>
            <a:endParaRPr lang="it-IT" b="1" dirty="0" smtClean="0"/>
          </a:p>
          <a:p>
            <a:r>
              <a:rPr lang="it-IT" b="1" dirty="0" smtClean="0"/>
              <a:t>Ad eccezione dei giardini e degli orti per consumo proprio</a:t>
            </a:r>
          </a:p>
          <a:p>
            <a:pPr algn="ctr">
              <a:buNone/>
            </a:pPr>
            <a:r>
              <a:rPr lang="it-IT" b="1" dirty="0" smtClean="0"/>
              <a:t>VARIE (D.lgs. 150/2012)</a:t>
            </a:r>
          </a:p>
          <a:p>
            <a:r>
              <a:rPr lang="it-IT" dirty="0" smtClean="0"/>
              <a:t> </a:t>
            </a:r>
            <a:r>
              <a:rPr lang="it-IT" b="1" dirty="0" smtClean="0"/>
              <a:t>E’ vietato, salvo deroga, l’irrorazione aerea</a:t>
            </a:r>
          </a:p>
          <a:p>
            <a:r>
              <a:rPr lang="it-IT" dirty="0" smtClean="0"/>
              <a:t> </a:t>
            </a:r>
            <a:r>
              <a:rPr lang="it-IT" b="1" dirty="0" smtClean="0"/>
              <a:t>Le macchine irroratrici sono soggetti a controlli</a:t>
            </a:r>
          </a:p>
          <a:p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b="1" dirty="0" smtClean="0"/>
              <a:t>il piano nazionale </a:t>
            </a:r>
            <a:r>
              <a:rPr lang="it-IT" dirty="0" smtClean="0"/>
              <a:t>sull’ immissione in commercio e l’utilizzazione dei prodotti fitosanitari</a:t>
            </a:r>
          </a:p>
          <a:p>
            <a:pPr>
              <a:buNone/>
            </a:pPr>
            <a:r>
              <a:rPr lang="it-IT" b="1" dirty="0" smtClean="0"/>
              <a:t>Stabilisce:</a:t>
            </a:r>
          </a:p>
          <a:p>
            <a:pPr>
              <a:buNone/>
            </a:pPr>
            <a:r>
              <a:rPr lang="it-IT" dirty="0" smtClean="0"/>
              <a:t>•  le Regioni/Provincie predispongono dei piani per l’esecuzione dei controlli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Piano d’azione Nazionale</a:t>
            </a:r>
            <a:br>
              <a:rPr lang="it-IT" b="1" dirty="0" smtClean="0"/>
            </a:br>
            <a:r>
              <a:rPr lang="it-IT" sz="2400" b="1" dirty="0" smtClean="0"/>
              <a:t>per l'uso sostenibile dei prodotti fitosanitari </a:t>
            </a:r>
            <a:r>
              <a:rPr lang="it-IT" sz="2400" b="1" dirty="0" err="1" smtClean="0"/>
              <a:t>D.lgs</a:t>
            </a:r>
            <a:r>
              <a:rPr lang="it-IT" sz="2400" b="1" dirty="0" smtClean="0"/>
              <a:t> 150/2012</a:t>
            </a:r>
            <a:endParaRPr lang="it-IT" sz="24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637112"/>
          </a:xfrm>
        </p:spPr>
        <p:txBody>
          <a:bodyPr/>
          <a:lstStyle/>
          <a:p>
            <a:pPr algn="ctr">
              <a:buNone/>
            </a:pPr>
            <a:r>
              <a:rPr lang="it-IT" b="1" dirty="0" smtClean="0"/>
              <a:t>I pilastri del Pan:</a:t>
            </a:r>
          </a:p>
          <a:p>
            <a:pPr>
              <a:buFont typeface="Wingdings" pitchFamily="2" charset="2"/>
              <a:buChar char="§"/>
            </a:pPr>
            <a:r>
              <a:rPr lang="it-IT" b="1" dirty="0" smtClean="0"/>
              <a:t>formazione, informazione e sensibilizzazione</a:t>
            </a:r>
          </a:p>
          <a:p>
            <a:pPr>
              <a:buFont typeface="Wingdings" pitchFamily="2" charset="2"/>
              <a:buChar char="§"/>
            </a:pPr>
            <a:r>
              <a:rPr lang="it-IT" b="1" dirty="0" smtClean="0"/>
              <a:t>controlli delle attrezzature, divieto dei trattamenti aerei</a:t>
            </a:r>
          </a:p>
          <a:p>
            <a:pPr>
              <a:buFont typeface="Wingdings" pitchFamily="2" charset="2"/>
              <a:buChar char="§"/>
            </a:pPr>
            <a:r>
              <a:rPr lang="it-IT" b="1" dirty="0" smtClean="0"/>
              <a:t>protezione delle aree vulnerabili</a:t>
            </a:r>
          </a:p>
          <a:p>
            <a:pPr>
              <a:buFont typeface="Wingdings" pitchFamily="2" charset="2"/>
              <a:buChar char="§"/>
            </a:pPr>
            <a:r>
              <a:rPr lang="it-IT" b="1" dirty="0" smtClean="0"/>
              <a:t>manipolazione e stoccaggio </a:t>
            </a:r>
            <a:r>
              <a:rPr lang="it-IT" b="1" dirty="0" err="1" smtClean="0"/>
              <a:t>agrofarmaci</a:t>
            </a:r>
            <a:endParaRPr lang="it-IT" b="1" dirty="0" smtClean="0"/>
          </a:p>
          <a:p>
            <a:pPr>
              <a:buFont typeface="Wingdings" pitchFamily="2" charset="2"/>
              <a:buChar char="§"/>
            </a:pPr>
            <a:r>
              <a:rPr lang="it-IT" b="1" dirty="0" smtClean="0"/>
              <a:t> difesa a basso apporto di prodotti fitosanitari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778098"/>
          </a:xfrm>
        </p:spPr>
        <p:txBody>
          <a:bodyPr/>
          <a:lstStyle/>
          <a:p>
            <a:r>
              <a:rPr lang="it-IT" dirty="0" err="1" smtClean="0"/>
              <a:t>D.lgs</a:t>
            </a:r>
            <a:r>
              <a:rPr lang="it-IT" dirty="0" smtClean="0"/>
              <a:t> n. 150/2012: </a:t>
            </a:r>
            <a:br>
              <a:rPr lang="it-IT" dirty="0" smtClean="0"/>
            </a:br>
            <a:r>
              <a:rPr lang="it-IT" dirty="0" smtClean="0"/>
              <a:t>difesa integrata volontaria (Art. 20)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37064" y="1412776"/>
            <a:ext cx="8424936" cy="4709120"/>
          </a:xfrm>
        </p:spPr>
        <p:txBody>
          <a:bodyPr/>
          <a:lstStyle/>
          <a:p>
            <a:pPr algn="just"/>
            <a:r>
              <a:rPr lang="it-IT" b="1" dirty="0" smtClean="0"/>
              <a:t>disciplinari di produzione </a:t>
            </a:r>
            <a:r>
              <a:rPr lang="it-IT" dirty="0" smtClean="0"/>
              <a:t>per ciascuna coltura:</a:t>
            </a:r>
          </a:p>
          <a:p>
            <a:pPr algn="just">
              <a:buNone/>
            </a:pPr>
            <a:r>
              <a:rPr lang="it-IT" dirty="0" smtClean="0"/>
              <a:t> norme tecniche e indicazioni fitosanitarie vincolanti.</a:t>
            </a:r>
          </a:p>
          <a:p>
            <a:pPr algn="just">
              <a:buNone/>
            </a:pPr>
            <a:r>
              <a:rPr lang="it-IT" dirty="0" smtClean="0"/>
              <a:t>Comprendenti: pratiche agronomiche, fitosanitarie, soglie di intervento, limitazioni sui prodotti fitosanitari e sul numero dei trattamenti.</a:t>
            </a:r>
          </a:p>
          <a:p>
            <a:pPr algn="just">
              <a:buNone/>
            </a:pPr>
            <a:r>
              <a:rPr lang="it-IT" sz="28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http://www.agricoltura.regione.lazio.it/</a:t>
            </a:r>
            <a:r>
              <a:rPr lang="it-IT" sz="2800" b="1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sfr</a:t>
            </a:r>
            <a:r>
              <a:rPr lang="it-IT" sz="28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/94/</a:t>
            </a:r>
            <a:r>
              <a:rPr lang="it-IT" sz="2800" b="1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norme-tecniche-difesa-integrata-e-controllo-infestanti</a:t>
            </a:r>
            <a:r>
              <a:rPr lang="it-IT" sz="28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/</a:t>
            </a:r>
            <a:endParaRPr lang="it-IT" sz="28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Segnaposto contenuto 3" descr="ferrari-2.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15616" y="620688"/>
            <a:ext cx="6840760" cy="5449716"/>
          </a:xfrm>
        </p:spPr>
      </p:pic>
      <p:sp>
        <p:nvSpPr>
          <p:cNvPr id="4" name="Titolo 1"/>
          <p:cNvSpPr txBox="1">
            <a:spLocks/>
          </p:cNvSpPr>
          <p:nvPr/>
        </p:nvSpPr>
        <p:spPr bwMode="auto">
          <a:xfrm>
            <a:off x="907976" y="0"/>
            <a:ext cx="6804248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it-IT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innanzitutto</a:t>
            </a:r>
            <a:r>
              <a:rPr kumimoji="0" lang="it-IT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</a:t>
            </a:r>
            <a:r>
              <a:rPr kumimoji="0" lang="it-IT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alvaguardiamo il suolo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Titolo 1"/>
          <p:cNvSpPr txBox="1">
            <a:spLocks/>
          </p:cNvSpPr>
          <p:nvPr/>
        </p:nvSpPr>
        <p:spPr bwMode="auto">
          <a:xfrm>
            <a:off x="323528" y="5577840"/>
            <a:ext cx="853244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it-IT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Grazie per l’attenzione</a:t>
            </a:r>
          </a:p>
        </p:txBody>
      </p:sp>
      <p:pic>
        <p:nvPicPr>
          <p:cNvPr id="7" name="Segnaposto contenuto 6" descr="DSC002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4088" y="404664"/>
            <a:ext cx="6905740" cy="517930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1371</Words>
  <Application>Microsoft Office PowerPoint</Application>
  <PresentationFormat>Presentazione su schermo (4:3)</PresentationFormat>
  <Paragraphs>192</Paragraphs>
  <Slides>29</Slides>
  <Notes>3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1" baseType="lpstr">
      <vt:lpstr>Tema di Office</vt:lpstr>
      <vt:lpstr>Documento</vt:lpstr>
      <vt:lpstr>Quadro normativo  attuale sui Pesticidi    Terracina 20.05.2017</vt:lpstr>
      <vt:lpstr>Agroecosistema attuale </vt:lpstr>
      <vt:lpstr>Diapositiva 3</vt:lpstr>
      <vt:lpstr>Fitofarmaci (agrofarmaci)</vt:lpstr>
      <vt:lpstr>Diapositiva 5</vt:lpstr>
      <vt:lpstr>Diapositiva 6</vt:lpstr>
      <vt:lpstr>Dose Letale 50 (DL 50)</vt:lpstr>
      <vt:lpstr>Diapositiva 8</vt:lpstr>
      <vt:lpstr>Diapositiva 9</vt:lpstr>
      <vt:lpstr>Diapositiva 10</vt:lpstr>
      <vt:lpstr>Diapositiva 11</vt:lpstr>
      <vt:lpstr>Diapositiva 12</vt:lpstr>
      <vt:lpstr>Diapositiva 13</vt:lpstr>
      <vt:lpstr>NUOVI SIMBOLI DI RISCHIO – DAL 1° GIUGNO 2015</vt:lpstr>
      <vt:lpstr>Diapositiva 15</vt:lpstr>
      <vt:lpstr>Organismi  utili </vt:lpstr>
      <vt:lpstr>Diapositiva 17</vt:lpstr>
      <vt:lpstr>Normativa vigente</vt:lpstr>
      <vt:lpstr>Recepimento</vt:lpstr>
      <vt:lpstr>Contenuti rilevanti del PAN -1</vt:lpstr>
      <vt:lpstr>Contenuti rilevanti del PAN -2</vt:lpstr>
      <vt:lpstr>DPR 290/2001 modificato dal DPR 55/2012</vt:lpstr>
      <vt:lpstr>Registro dei trattamenti  </vt:lpstr>
      <vt:lpstr>Registro dei trattamenti  </vt:lpstr>
      <vt:lpstr>Diapositiva 25</vt:lpstr>
      <vt:lpstr>Piano d’azione Nazionale per l'uso sostenibile dei prodotti fitosanitari D.lgs 150/2012</vt:lpstr>
      <vt:lpstr>D.lgs n. 150/2012:  difesa integrata volontaria (Art. 20)</vt:lpstr>
      <vt:lpstr>Diapositiva 28</vt:lpstr>
      <vt:lpstr>Diapositiva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Quadro normativo  attuale sui Pesticidi</dc:title>
  <dc:creator>Pino</dc:creator>
  <cp:lastModifiedBy>Pino</cp:lastModifiedBy>
  <cp:revision>59</cp:revision>
  <dcterms:created xsi:type="dcterms:W3CDTF">2017-04-02T13:34:21Z</dcterms:created>
  <dcterms:modified xsi:type="dcterms:W3CDTF">2017-05-19T18:10:52Z</dcterms:modified>
</cp:coreProperties>
</file>