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  <p:sldMasterId id="2147483762" r:id="rId2"/>
  </p:sldMasterIdLst>
  <p:notesMasterIdLst>
    <p:notesMasterId r:id="rId37"/>
  </p:notesMasterIdLst>
  <p:handoutMasterIdLst>
    <p:handoutMasterId r:id="rId38"/>
  </p:handoutMasterIdLst>
  <p:sldIdLst>
    <p:sldId id="258" r:id="rId3"/>
    <p:sldId id="348" r:id="rId4"/>
    <p:sldId id="347" r:id="rId5"/>
    <p:sldId id="350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301" r:id="rId15"/>
    <p:sldId id="346" r:id="rId16"/>
    <p:sldId id="343" r:id="rId17"/>
    <p:sldId id="268" r:id="rId18"/>
    <p:sldId id="334" r:id="rId19"/>
    <p:sldId id="320" r:id="rId20"/>
    <p:sldId id="321" r:id="rId21"/>
    <p:sldId id="323" r:id="rId22"/>
    <p:sldId id="338" r:id="rId23"/>
    <p:sldId id="325" r:id="rId24"/>
    <p:sldId id="289" r:id="rId25"/>
    <p:sldId id="290" r:id="rId26"/>
    <p:sldId id="331" r:id="rId27"/>
    <p:sldId id="296" r:id="rId28"/>
    <p:sldId id="300" r:id="rId29"/>
    <p:sldId id="306" r:id="rId30"/>
    <p:sldId id="303" r:id="rId31"/>
    <p:sldId id="344" r:id="rId32"/>
    <p:sldId id="312" r:id="rId33"/>
    <p:sldId id="277" r:id="rId34"/>
    <p:sldId id="275" r:id="rId35"/>
    <p:sldId id="276" r:id="rId36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  <a:srgbClr val="003300"/>
    <a:srgbClr val="006600"/>
    <a:srgbClr val="CC3300"/>
    <a:srgbClr val="993300"/>
    <a:srgbClr val="0000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3386" autoAdjust="0"/>
  </p:normalViewPr>
  <p:slideViewPr>
    <p:cSldViewPr snapToGrid="0">
      <p:cViewPr varScale="1">
        <p:scale>
          <a:sx n="74" d="100"/>
          <a:sy n="74" d="100"/>
        </p:scale>
        <p:origin x="108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9DDFD47E-5777-475A-8667-4EFC2895F2D6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9A595A4-7FD7-4357-81EA-20FE629AF84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19027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15175F89-1C1F-4EEB-B98D-60FB7E855B0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88478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2DE15F-FE34-4E5F-B597-F150C26CD04B}" type="slidenum">
              <a:rPr lang="it-IT" altLang="it-IT" b="0"/>
              <a:pPr/>
              <a:t>1</a:t>
            </a:fld>
            <a:endParaRPr lang="it-IT" altLang="it-IT" b="0"/>
          </a:p>
        </p:txBody>
      </p:sp>
      <p:sp>
        <p:nvSpPr>
          <p:cNvPr id="3993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79CAB181-1F42-4853-87C4-76AF80A58E13}" type="slidenum">
              <a:rPr lang="it-IT" altLang="it-IT" sz="1200" b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pPr algn="r"/>
              <a:t>1</a:t>
            </a:fld>
            <a:endParaRPr lang="it-IT" altLang="it-IT" sz="1200" b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altLang="it-IT" smtClean="0">
                <a:cs typeface="Arial" panose="020B0604020202020204" pitchFamily="34" charset="0"/>
              </a:rPr>
              <a:t>La vita quotidiana diviene lo spazio privilegiato della promozione alla salute.</a:t>
            </a:r>
          </a:p>
          <a:p>
            <a:pPr eaLnBrk="1" hangingPunct="1"/>
            <a:r>
              <a:rPr lang="it-IT" altLang="it-IT" smtClean="0">
                <a:cs typeface="Arial" panose="020B0604020202020204" pitchFamily="34" charset="0"/>
              </a:rPr>
              <a:t>E’ importante far sviluppare le capacità personali, rendere ciascuna persona in grado di affrontare le fasi, le scelte e le difficoltà della vita con la consapevolezza delle risorse, personali e comunitarie, a disposizione e del proprio ruolo di protagonista.</a:t>
            </a:r>
          </a:p>
        </p:txBody>
      </p:sp>
    </p:spTree>
    <p:extLst>
      <p:ext uri="{BB962C8B-B14F-4D97-AF65-F5344CB8AC3E}">
        <p14:creationId xmlns:p14="http://schemas.microsoft.com/office/powerpoint/2010/main" val="308774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655A9B-2199-41AF-A383-73E3F4075CF9}" type="slidenum">
              <a:rPr lang="it-IT" altLang="it-IT" b="0"/>
              <a:pPr/>
              <a:t>2</a:t>
            </a:fld>
            <a:endParaRPr lang="it-IT" altLang="it-IT" b="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DDE38596-1492-40FE-BC25-E7C65B89999D}" type="slidenum">
              <a:rPr lang="it-IT" altLang="it-IT" sz="1200" b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pPr algn="r"/>
              <a:t>2</a:t>
            </a:fld>
            <a:endParaRPr lang="it-IT" altLang="it-IT" sz="1200" b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altLang="it-IT" smtClean="0">
                <a:cs typeface="Arial" panose="020B0604020202020204" pitchFamily="34" charset="0"/>
              </a:rPr>
              <a:t>La vita quotidiana diviene lo spazio privilegiato della promozione alla salute.</a:t>
            </a:r>
          </a:p>
          <a:p>
            <a:pPr eaLnBrk="1" hangingPunct="1"/>
            <a:r>
              <a:rPr lang="it-IT" altLang="it-IT" smtClean="0">
                <a:cs typeface="Arial" panose="020B0604020202020204" pitchFamily="34" charset="0"/>
              </a:rPr>
              <a:t>E’ importante far sviluppare le capacità personali, rendere ciascuna persona in grado di affrontare le fasi, le scelte e le difficoltà della vita con la consapevolezza delle risorse, personali e comunitarie, a disposizione e del proprio ruolo di protagonista.</a:t>
            </a:r>
          </a:p>
        </p:txBody>
      </p:sp>
    </p:spTree>
    <p:extLst>
      <p:ext uri="{BB962C8B-B14F-4D97-AF65-F5344CB8AC3E}">
        <p14:creationId xmlns:p14="http://schemas.microsoft.com/office/powerpoint/2010/main" val="2076014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77687B-24A1-4EC3-B246-B0B783546924}" type="slidenum">
              <a:rPr lang="it-IT" altLang="it-IT" b="0"/>
              <a:pPr/>
              <a:t>4</a:t>
            </a:fld>
            <a:endParaRPr lang="it-IT" altLang="it-IT" b="0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872D55A1-43B9-4F25-8C02-BB9B870D6DDA}" type="slidenum">
              <a:rPr lang="it-IT" altLang="it-IT" sz="1200" b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pPr algn="r"/>
              <a:t>4</a:t>
            </a:fld>
            <a:endParaRPr lang="it-IT" altLang="it-IT" sz="1200" b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altLang="it-IT" smtClean="0">
                <a:cs typeface="Arial" panose="020B0604020202020204" pitchFamily="34" charset="0"/>
              </a:rPr>
              <a:t>La vita quotidiana diviene lo spazio privilegiato della promozione alla salute.</a:t>
            </a:r>
          </a:p>
          <a:p>
            <a:pPr eaLnBrk="1" hangingPunct="1"/>
            <a:r>
              <a:rPr lang="it-IT" altLang="it-IT" smtClean="0">
                <a:cs typeface="Arial" panose="020B0604020202020204" pitchFamily="34" charset="0"/>
              </a:rPr>
              <a:t>E’ importante far sviluppare le capacità personali, rendere ciascuna persona in grado di affrontare le fasi, le scelte e le difficoltà della vita con la consapevolezza delle risorse, personali e comunitarie, a disposizione e del proprio ruolo di protagonista.</a:t>
            </a:r>
          </a:p>
        </p:txBody>
      </p:sp>
    </p:spTree>
    <p:extLst>
      <p:ext uri="{BB962C8B-B14F-4D97-AF65-F5344CB8AC3E}">
        <p14:creationId xmlns:p14="http://schemas.microsoft.com/office/powerpoint/2010/main" val="2681985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116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820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943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895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527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533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632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93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375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147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642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091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330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694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85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053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632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69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460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7148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9600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443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823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4393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033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0743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07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C5815-FEAC-4EAE-B50B-0DD5E5870210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9C9409-A0FB-4D42-B002-4CC7A992654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5785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5B1B4-7A45-4CD5-8D3E-DC3C4BF34E2A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2CAFE-E584-438D-9375-2DE8B15CE5D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192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84530-DBAB-487D-BA62-AE1B33F4B58D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CACCC-5B14-4169-BDB7-0B592B869DC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9733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C05AB-EAA3-4E3B-8013-EE22221786DB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D7F76-5E3C-4D0B-9868-E3F93ACA54E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80999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FF4BD-FCE2-4793-918C-B6D1D552AD6A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36E08-10A5-4356-802D-A8DAAA48BDB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4019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DDEEC-A3EF-41EE-B38A-88C10CAA41FE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4B1BA-2EA9-4464-90BE-0D950C83164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6114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2B9DC-9C63-4660-9E53-8CA389A90576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CBAEF-9010-4A2F-87C0-01B8DAD3047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34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1F8A7-8FB2-458B-B0E3-94DC3E2561A7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526264-AA7E-4EFA-B08B-BE801DBCEEF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752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A0B47-F031-45AA-B32B-570EDCE31731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9086E-25F2-43A0-AB68-55CAEA2780A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3875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3F7E6-57C8-4CBE-BB64-2B00BEE1A062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14705A-5554-4A17-B7E2-499D81BD1AF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000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68BE5-DF32-4545-9C63-B289BD66EF77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D68CDD-6C65-4B5C-B962-BAE9ADA6FF2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8907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94CB6-4566-4253-BBD3-ED5900857823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5C25C5-BD6D-4982-BD60-EA22295C566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76153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9057B-69C6-4B36-BE63-65FE98A8CCAD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18ACC-5B4E-49D8-A95D-DE173172F05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08240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b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b="0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b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b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b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b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b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</p:grpSp>
      <p:sp>
        <p:nvSpPr>
          <p:cNvPr id="116757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116758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53DACA-DCC9-4D66-AA98-441D23276A3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170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99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fld id="{C2235CCA-BE33-4E4C-BF09-4EF8F36573DD}" type="datetimeFigureOut">
              <a:rPr lang="it-IT" altLang="it-IT"/>
              <a:pPr>
                <a:defRPr/>
              </a:pPr>
              <a:t>01/09/2019</a:t>
            </a:fld>
            <a:endParaRPr lang="it-IT" altLang="it-IT"/>
          </a:p>
        </p:txBody>
      </p:sp>
      <p:sp>
        <p:nvSpPr>
          <p:cNvPr id="199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99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320E50BE-9CD4-4576-9857-D234D0ADCD17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33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1573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5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6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7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fld id="{FB76651C-658F-46C7-AAB8-E477A724A14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38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../Doccoll/Costituzione%20OMS-ORGANIZZAZIONE%20MONDIALE%20DELLA%20SANITA'.pdf" TargetMode="External"/><Relationship Id="rId4" Type="http://schemas.openxmlformats.org/officeDocument/2006/relationships/hyperlink" Target="file:///H:\15.1.2015%20%20PROGETTO%20DI%20ED.%20ALIMENTARE\4.%20PERCORSI%20FORMATIVI%20E%20INFORMATIVI\2.%20Sana%20Alimentazione\2.Bibliografia-Materiale%20informativo%20e%20formativo\8.%20COSTITUZIONE%20%20OMS-ORGANIZZAZIONE%20MONDIALE%20DELLA%20SANITA'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audio" Target="../media/audio1.bin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gif"/><Relationship Id="rId5" Type="http://schemas.openxmlformats.org/officeDocument/2006/relationships/image" Target="../media/image9.jpeg"/><Relationship Id="rId10" Type="http://schemas.openxmlformats.org/officeDocument/2006/relationships/image" Target="../media/image14.gif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../Doccoll/Elenco_alfabetico_Vini_DOP_italiani%20(1)%20(1).pdf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hyperlink" Target="../Doccoll/MIPAAF-%20DOP-IGP%20e%20STG%20Registrati.pdf" TargetMode="Externa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../Doccoll/Castelli-Romani-DOC.pdf" TargetMode="External"/><Relationship Id="rId13" Type="http://schemas.openxmlformats.org/officeDocument/2006/relationships/image" Target="../media/image22.jpeg"/><Relationship Id="rId3" Type="http://schemas.openxmlformats.org/officeDocument/2006/relationships/image" Target="../media/image6.jpeg"/><Relationship Id="rId7" Type="http://schemas.openxmlformats.org/officeDocument/2006/relationships/hyperlink" Target="../Doccoll/doc-terracina-o-moscato-di-terracina_92.pdf" TargetMode="External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../Doccoll/Circeo-DOC.pdf" TargetMode="External"/><Relationship Id="rId11" Type="http://schemas.openxmlformats.org/officeDocument/2006/relationships/hyperlink" Target="../Doccoll/Disciplinare_Colline_Pontine.pdf" TargetMode="External"/><Relationship Id="rId5" Type="http://schemas.openxmlformats.org/officeDocument/2006/relationships/hyperlink" Target="../Doccoll/doc-aprilia_27.pdf" TargetMode="External"/><Relationship Id="rId15" Type="http://schemas.openxmlformats.org/officeDocument/2006/relationships/image" Target="../media/image7.png"/><Relationship Id="rId10" Type="http://schemas.openxmlformats.org/officeDocument/2006/relationships/hyperlink" Target="../Doccoll/Disciplinare_di_produzione_Ricotta_di_Bufala_Campana_DOP.pdf" TargetMode="External"/><Relationship Id="rId4" Type="http://schemas.openxmlformats.org/officeDocument/2006/relationships/hyperlink" Target="../Doccoll/Cori-DOC.pdf" TargetMode="External"/><Relationship Id="rId9" Type="http://schemas.openxmlformats.org/officeDocument/2006/relationships/hyperlink" Target="../Doccoll/disciplinare_mozzarella%20campana%20DOP_2008.pdf" TargetMode="External"/><Relationship Id="rId1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6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../Doccoll/kiwi_latina.pdf" TargetMode="External"/><Relationship Id="rId5" Type="http://schemas.openxmlformats.org/officeDocument/2006/relationships/hyperlink" Target="../Doccoll/Carciofo%20Romanesco%20del%20Lazio%20Igp.pdf" TargetMode="External"/><Relationship Id="rId10" Type="http://schemas.openxmlformats.org/officeDocument/2006/relationships/image" Target="../media/image7.png"/><Relationship Id="rId4" Type="http://schemas.openxmlformats.org/officeDocument/2006/relationships/hyperlink" Target="../Doccoll/Disciplinare_Sedano_Bianco_di_Sperlonga.pdf" TargetMode="External"/><Relationship Id="rId9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hyperlink" Target="../Doccoll/PAT%202014%20-revisione%20elenco.pdf" TargetMode="External"/><Relationship Id="rId4" Type="http://schemas.openxmlformats.org/officeDocument/2006/relationships/hyperlink" Target="../Doccoll/kiwi_latina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hyperlink" Target="../Doccoll/Carciofo%20Romanesco%20del%20Lazio%20Igp.pdf" TargetMode="External"/><Relationship Id="rId4" Type="http://schemas.openxmlformats.org/officeDocument/2006/relationships/hyperlink" Target="../Doccoll/Disciplinare_Sedano_Bianco_di_Sperlonga.pdf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../Doccoll/doc-terracina-o-moscato-di-terracina_92.pdf" TargetMode="External"/><Relationship Id="rId3" Type="http://schemas.openxmlformats.org/officeDocument/2006/relationships/image" Target="../media/image6.jpeg"/><Relationship Id="rId7" Type="http://schemas.openxmlformats.org/officeDocument/2006/relationships/hyperlink" Target="../Doccoll/Castelli-Romani-DOC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../Doccoll/Circeo-DOC.pdf" TargetMode="External"/><Relationship Id="rId5" Type="http://schemas.openxmlformats.org/officeDocument/2006/relationships/hyperlink" Target="../Doccoll/Cori-DOC.pdf" TargetMode="External"/><Relationship Id="rId4" Type="http://schemas.openxmlformats.org/officeDocument/2006/relationships/hyperlink" Target="../Doccoll/doc-aprilia_27.pdf" TargetMode="External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../Doccoll/Disciplinare_di_produzione_Ricotta_di_Bufala_Campana_DOP.pdf" TargetMode="External"/><Relationship Id="rId4" Type="http://schemas.openxmlformats.org/officeDocument/2006/relationships/hyperlink" Target="../Doccoll/disciplinare_mozzarella%20campana%20DOP_2008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hyperlink" Target="../Doccoll/Paesaggi%20Extravergine.pd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4" Type="http://schemas.openxmlformats.org/officeDocument/2006/relationships/hyperlink" Target="../Doccoll/CAPOL%20LT%20OLIO%20DA%20ITRANA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png"/><Relationship Id="rId3" Type="http://schemas.openxmlformats.org/officeDocument/2006/relationships/image" Target="../media/image42.jpeg"/><Relationship Id="rId7" Type="http://schemas.openxmlformats.org/officeDocument/2006/relationships/image" Target="../media/image47.jpe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11" Type="http://schemas.openxmlformats.org/officeDocument/2006/relationships/image" Target="../media/image51.pn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hyperlink" Target="../Start.pps" TargetMode="External"/><Relationship Id="rId5" Type="http://schemas.openxmlformats.org/officeDocument/2006/relationships/hyperlink" Target="file:///H:\Pps\Start.ppt" TargetMode="External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2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CasellaDiTesto 1"/>
          <p:cNvSpPr txBox="1">
            <a:spLocks noChangeArrowheads="1"/>
          </p:cNvSpPr>
          <p:nvPr/>
        </p:nvSpPr>
        <p:spPr bwMode="auto">
          <a:xfrm>
            <a:off x="1619250" y="4589463"/>
            <a:ext cx="56959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it-IT" altLang="it-IT" sz="3600"/>
          </a:p>
          <a:p>
            <a:pPr algn="ctr"/>
            <a:r>
              <a:rPr lang="it-IT" altLang="it-IT" sz="3600">
                <a:latin typeface="Times New Roman" panose="02020603050405020304" pitchFamily="18" charset="0"/>
                <a:cs typeface="Times New Roman" panose="02020603050405020304" pitchFamily="18" charset="0"/>
              </a:rPr>
              <a:t>Alimentazione e Tumori</a:t>
            </a:r>
          </a:p>
          <a:p>
            <a:pPr algn="ctr"/>
            <a:r>
              <a:rPr lang="it-IT" altLang="it-IT" sz="3600">
                <a:latin typeface="Times New Roman" panose="02020603050405020304" pitchFamily="18" charset="0"/>
                <a:cs typeface="Times New Roman" panose="02020603050405020304" pitchFamily="18" charset="0"/>
              </a:rPr>
              <a:t>Il Ruolo del Territorio</a:t>
            </a:r>
          </a:p>
        </p:txBody>
      </p:sp>
      <p:grpSp>
        <p:nvGrpSpPr>
          <p:cNvPr id="5124" name="Gruppo 3"/>
          <p:cNvGrpSpPr>
            <a:grpSpLocks/>
          </p:cNvGrpSpPr>
          <p:nvPr/>
        </p:nvGrpSpPr>
        <p:grpSpPr bwMode="auto">
          <a:xfrm>
            <a:off x="1619250" y="1666875"/>
            <a:ext cx="5695950" cy="3524250"/>
            <a:chOff x="2081349" y="524657"/>
            <a:chExt cx="4751479" cy="2904344"/>
          </a:xfrm>
        </p:grpSpPr>
        <p:pic>
          <p:nvPicPr>
            <p:cNvPr id="5125" name="Picture 11" descr="Logo LILT piccolo riquadrat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1349" y="524657"/>
              <a:ext cx="4751479" cy="2904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ttangolo 2"/>
            <p:cNvSpPr/>
            <p:nvPr/>
          </p:nvSpPr>
          <p:spPr>
            <a:xfrm>
              <a:off x="2478630" y="3113710"/>
              <a:ext cx="4016510" cy="240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2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93738" y="1733550"/>
            <a:ext cx="7953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b="0">
                <a:ea typeface="MS PGothic" panose="020B0600070205080204" pitchFamily="34" charset="-128"/>
              </a:rPr>
              <a:t>                                                                                                    </a:t>
            </a:r>
          </a:p>
        </p:txBody>
      </p:sp>
      <p:pic>
        <p:nvPicPr>
          <p:cNvPr id="6148" name="Picture 1" descr="C:\Users\Utente\Desktop\Progetto educazione aliment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395288"/>
            <a:ext cx="7834312" cy="612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ject 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38212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2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93738" y="1733550"/>
            <a:ext cx="795337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600">
                <a:solidFill>
                  <a:srgbClr val="CC0000"/>
                </a:solidFill>
                <a:ea typeface="MS PGothic" panose="020B0600070205080204" pitchFamily="34" charset="-128"/>
              </a:rPr>
              <a:t>“La salute è uno stato di completo benessere fisico, mentale e sociale </a:t>
            </a:r>
          </a:p>
          <a:p>
            <a:pPr algn="ctr" eaLnBrk="1" hangingPunct="1"/>
            <a:r>
              <a:rPr lang="it-IT" altLang="it-IT" sz="3600">
                <a:solidFill>
                  <a:srgbClr val="CC0000"/>
                </a:solidFill>
                <a:ea typeface="MS PGothic" panose="020B0600070205080204" pitchFamily="34" charset="-128"/>
              </a:rPr>
              <a:t>e non la semplice assenza </a:t>
            </a:r>
          </a:p>
          <a:p>
            <a:pPr algn="ctr" eaLnBrk="1" hangingPunct="1"/>
            <a:r>
              <a:rPr lang="it-IT" altLang="it-IT" sz="3600">
                <a:solidFill>
                  <a:srgbClr val="CC0000"/>
                </a:solidFill>
                <a:ea typeface="MS PGothic" panose="020B0600070205080204" pitchFamily="34" charset="-128"/>
              </a:rPr>
              <a:t>di malattia o infermità”</a:t>
            </a:r>
            <a:r>
              <a:rPr lang="it-IT" altLang="it-IT" sz="3200" b="0">
                <a:solidFill>
                  <a:srgbClr val="CC0000"/>
                </a:solidFill>
                <a:ea typeface="MS PGothic" panose="020B0600070205080204" pitchFamily="34" charset="-128"/>
              </a:rPr>
              <a:t> </a:t>
            </a:r>
            <a:endParaRPr lang="it-IT" altLang="it-IT" sz="2400" b="0">
              <a:solidFill>
                <a:srgbClr val="CC0000"/>
              </a:solidFill>
              <a:latin typeface="Times New Roman" panose="02020603050405020304" pitchFamily="18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it-IT" altLang="it-IT" sz="3200" b="0">
              <a:solidFill>
                <a:srgbClr val="CC0000"/>
              </a:solidFill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it-IT" altLang="it-IT" sz="3200" b="0">
                <a:ea typeface="MS PGothic" panose="020B0600070205080204" pitchFamily="34" charset="-128"/>
              </a:rPr>
              <a:t>                                                                                                     </a:t>
            </a:r>
          </a:p>
        </p:txBody>
      </p:sp>
      <p:sp>
        <p:nvSpPr>
          <p:cNvPr id="7172" name="Text Box 4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3690938" y="5157788"/>
            <a:ext cx="46466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600" b="0" i="1">
                <a:solidFill>
                  <a:srgbClr val="006600"/>
                </a:solidFill>
                <a:ea typeface="MS PGothic" panose="020B0600070205080204" pitchFamily="34" charset="-128"/>
              </a:rPr>
              <a:t>Organizzazione Mondiale della Sanità</a:t>
            </a:r>
            <a:r>
              <a:rPr lang="it-IT" altLang="it-IT" sz="1600" i="1">
                <a:solidFill>
                  <a:srgbClr val="006600"/>
                </a:solidFill>
                <a:ea typeface="MS PGothic" panose="020B0600070205080204" pitchFamily="34" charset="-128"/>
              </a:rPr>
              <a:t> </a:t>
            </a:r>
            <a:r>
              <a:rPr lang="it-IT" altLang="it-IT" sz="1600" i="1">
                <a:solidFill>
                  <a:srgbClr val="006600"/>
                </a:solidFill>
                <a:ea typeface="MS PGothic" panose="020B0600070205080204" pitchFamily="34" charset="-128"/>
                <a:hlinkClick r:id="rId5" action="ppaction://hlinkfile"/>
              </a:rPr>
              <a:t>(OMS)</a:t>
            </a:r>
            <a:endParaRPr lang="it-IT" altLang="it-IT" sz="1600" i="1">
              <a:solidFill>
                <a:srgbClr val="006600"/>
              </a:solidFill>
              <a:ea typeface="MS PGothic" panose="020B0600070205080204" pitchFamily="34" charset="-128"/>
            </a:endParaRPr>
          </a:p>
        </p:txBody>
      </p:sp>
      <p:pic>
        <p:nvPicPr>
          <p:cNvPr id="7173" name="Picture 11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1417638" y="428625"/>
            <a:ext cx="63484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195" name="Picture 10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1268413"/>
            <a:ext cx="9144000" cy="523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2400">
                <a:solidFill>
                  <a:srgbClr val="CC0000"/>
                </a:solidFill>
              </a:rPr>
              <a:t>UNA SANA ALIMENTAZIONE, UNITA A CORRETTI STILI DI VITA, HA UN RUOLO PRIMARIO NELLA</a:t>
            </a:r>
          </a:p>
          <a:p>
            <a:pPr algn="ctr" eaLnBrk="1" hangingPunct="1"/>
            <a:r>
              <a:rPr lang="it-IT" altLang="it-IT" sz="2400">
                <a:solidFill>
                  <a:srgbClr val="CC0000"/>
                </a:solidFill>
              </a:rPr>
              <a:t>PREVENZIONE DEI TUMORI</a:t>
            </a:r>
          </a:p>
          <a:p>
            <a:pPr algn="ctr" eaLnBrk="1" hangingPunct="1"/>
            <a:endParaRPr lang="it-IT" altLang="it-IT" sz="2000" b="0">
              <a:solidFill>
                <a:srgbClr val="006600"/>
              </a:solidFill>
            </a:endParaRPr>
          </a:p>
          <a:p>
            <a:pPr eaLnBrk="1" hangingPunct="1"/>
            <a:r>
              <a:rPr lang="it-IT" altLang="it-IT" sz="2000">
                <a:solidFill>
                  <a:srgbClr val="006600"/>
                </a:solidFill>
              </a:rPr>
              <a:t> 	</a:t>
            </a:r>
            <a:r>
              <a:rPr lang="it-IT" altLang="it-IT" sz="2400">
                <a:solidFill>
                  <a:srgbClr val="006600"/>
                </a:solidFill>
              </a:rPr>
              <a:t>La  LILT di Latina  ritiene utile per tutti, conoscere, 	apprezzare e seguire la  Dieta Mediterranea,  con</a:t>
            </a:r>
          </a:p>
          <a:p>
            <a:pPr eaLnBrk="1" hangingPunct="1"/>
            <a:r>
              <a:rPr lang="it-IT" altLang="it-IT" sz="2400">
                <a:solidFill>
                  <a:srgbClr val="006600"/>
                </a:solidFill>
              </a:rPr>
              <a:t>	l’uso 	dell’olio extravergine di oliva delle Colline</a:t>
            </a:r>
          </a:p>
          <a:p>
            <a:pPr eaLnBrk="1" hangingPunct="1"/>
            <a:r>
              <a:rPr lang="it-IT" altLang="it-IT" sz="2400">
                <a:solidFill>
                  <a:srgbClr val="006600"/>
                </a:solidFill>
              </a:rPr>
              <a:t>           Pontine e degli altri prodotti alimentari locali.</a:t>
            </a:r>
          </a:p>
          <a:p>
            <a:pPr eaLnBrk="1" hangingPunct="1"/>
            <a:endParaRPr lang="it-IT" altLang="it-IT" sz="2000">
              <a:solidFill>
                <a:srgbClr val="006600"/>
              </a:solidFill>
            </a:endParaRPr>
          </a:p>
          <a:p>
            <a:pPr algn="ctr" eaLnBrk="1" hangingPunct="1"/>
            <a:r>
              <a:rPr lang="it-IT" altLang="it-IT" sz="2000">
                <a:solidFill>
                  <a:srgbClr val="006600"/>
                </a:solidFill>
              </a:rPr>
              <a:t>   </a:t>
            </a:r>
            <a:r>
              <a:rPr lang="it-IT" altLang="it-IT" sz="2400">
                <a:solidFill>
                  <a:srgbClr val="CC0000"/>
                </a:solidFill>
              </a:rPr>
              <a:t>Prodotti eccellenti, in grado di dar vita ad una  </a:t>
            </a:r>
          </a:p>
          <a:p>
            <a:pPr algn="ctr" eaLnBrk="1" hangingPunct="1"/>
            <a:r>
              <a:rPr lang="it-IT" altLang="it-IT" sz="2400">
                <a:solidFill>
                  <a:srgbClr val="CC0000"/>
                </a:solidFill>
              </a:rPr>
              <a:t>    </a:t>
            </a:r>
            <a:r>
              <a:rPr lang="it-IT" altLang="it-IT" sz="3200">
                <a:solidFill>
                  <a:srgbClr val="CC0000"/>
                </a:solidFill>
              </a:rPr>
              <a:t>Piramide Alimentare Pontina LILT</a:t>
            </a:r>
            <a:r>
              <a:rPr lang="it-IT" altLang="it-IT" sz="2800">
                <a:solidFill>
                  <a:srgbClr val="CC0000"/>
                </a:solidFill>
              </a:rPr>
              <a:t> </a:t>
            </a:r>
          </a:p>
          <a:p>
            <a:pPr algn="ctr" eaLnBrk="1" hangingPunct="1"/>
            <a:r>
              <a:rPr lang="it-IT" altLang="it-IT" sz="2400">
                <a:solidFill>
                  <a:srgbClr val="CC0000"/>
                </a:solidFill>
              </a:rPr>
              <a:t>finalizzata alla prevenzione dei tumori e a</a:t>
            </a:r>
          </a:p>
          <a:p>
            <a:pPr algn="ctr" eaLnBrk="1" hangingPunct="1"/>
            <a:r>
              <a:rPr lang="it-IT" altLang="it-IT" sz="2400">
                <a:solidFill>
                  <a:srgbClr val="CC0000"/>
                </a:solidFill>
              </a:rPr>
              <a:t> favorire la salute in generale.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Monotype Sorts"/>
              <a:buNone/>
            </a:pPr>
            <a:r>
              <a:rPr lang="it-IT" altLang="it-IT" sz="2000" b="0">
                <a:solidFill>
                  <a:srgbClr val="CC0000"/>
                </a:solidFill>
              </a:rPr>
              <a:t>   </a:t>
            </a:r>
          </a:p>
        </p:txBody>
      </p:sp>
      <p:pic>
        <p:nvPicPr>
          <p:cNvPr id="8197" name="Picture 7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74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74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74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74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0" autoRev="1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0" autoRev="1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1000" autoRev="1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autoRev="1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719138" y="1266825"/>
            <a:ext cx="7920037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400">
                <a:solidFill>
                  <a:srgbClr val="003300"/>
                </a:solidFill>
              </a:rPr>
              <a:t>Secondo l’Organizzazione Mondiale della Sanità (OMS), il 35% dei casi di cancro è riconducibile ad abitudini alimentari non corrette.</a:t>
            </a:r>
          </a:p>
          <a:p>
            <a:pPr eaLnBrk="1" hangingPunct="1"/>
            <a:endParaRPr lang="it-IT" altLang="it-IT" sz="2400">
              <a:solidFill>
                <a:srgbClr val="003300"/>
              </a:solidFill>
            </a:endParaRPr>
          </a:p>
          <a:p>
            <a:pPr eaLnBrk="1" hangingPunct="1"/>
            <a:r>
              <a:rPr lang="it-IT" altLang="it-IT" sz="2400">
                <a:solidFill>
                  <a:srgbClr val="990000"/>
                </a:solidFill>
              </a:rPr>
              <a:t>La dieta che più rispetta le semplici regole della corretta alimentazione è quella mediterranea, dichiarata nel 2010 patrimonio immateriale dell’umanità dall’Unesco</a:t>
            </a:r>
            <a:r>
              <a:rPr lang="it-IT" altLang="it-IT" sz="2400" b="0">
                <a:solidFill>
                  <a:srgbClr val="990000"/>
                </a:solidFill>
              </a:rPr>
              <a:t>. </a:t>
            </a:r>
          </a:p>
          <a:p>
            <a:pPr eaLnBrk="1" hangingPunct="1"/>
            <a:endParaRPr lang="it-IT" altLang="it-IT" sz="2400" b="0">
              <a:solidFill>
                <a:srgbClr val="990000"/>
              </a:solidFill>
            </a:endParaRPr>
          </a:p>
          <a:p>
            <a:pPr algn="ctr" eaLnBrk="1" hangingPunct="1"/>
            <a:r>
              <a:rPr lang="it-IT" altLang="it-IT" sz="2400">
                <a:solidFill>
                  <a:srgbClr val="003300"/>
                </a:solidFill>
              </a:rPr>
              <a:t>Grazie alla sua naturale e ottimale composizione </a:t>
            </a:r>
          </a:p>
          <a:p>
            <a:pPr algn="ctr" eaLnBrk="1" hangingPunct="1"/>
            <a:r>
              <a:rPr lang="it-IT" altLang="it-IT" sz="2400">
                <a:solidFill>
                  <a:srgbClr val="003300"/>
                </a:solidFill>
              </a:rPr>
              <a:t>-  15% proteine, 60% carboidrati, 25% grassi  - </a:t>
            </a:r>
          </a:p>
          <a:p>
            <a:pPr algn="ctr" eaLnBrk="1" hangingPunct="1"/>
            <a:r>
              <a:rPr lang="it-IT" altLang="it-IT" sz="2400">
                <a:solidFill>
                  <a:srgbClr val="003300"/>
                </a:solidFill>
              </a:rPr>
              <a:t>la dieta (dal greco </a:t>
            </a:r>
            <a:r>
              <a:rPr lang="it-IT" altLang="it-IT" sz="2400" i="1">
                <a:solidFill>
                  <a:srgbClr val="003300"/>
                </a:solidFill>
              </a:rPr>
              <a:t>diaita</a:t>
            </a:r>
            <a:r>
              <a:rPr lang="it-IT" altLang="it-IT" sz="2400">
                <a:solidFill>
                  <a:srgbClr val="003300"/>
                </a:solidFill>
              </a:rPr>
              <a:t>, stile di vita) mediterranea assicura il giusto apporto di nutrienti.</a:t>
            </a:r>
          </a:p>
        </p:txBody>
      </p:sp>
      <p:pic>
        <p:nvPicPr>
          <p:cNvPr id="9220" name="Picture 6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36550" y="960438"/>
            <a:ext cx="8532813" cy="5238750"/>
          </a:xfrm>
        </p:spPr>
        <p:txBody>
          <a:bodyPr lIns="92075" tIns="46038" rIns="92075" bIns="46038"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it-IT" altLang="it-IT" sz="2000" b="1" smtClean="0"/>
              <a:t>    </a:t>
            </a:r>
            <a:r>
              <a:rPr lang="it-IT" altLang="it-IT" sz="2000" b="1" smtClean="0">
                <a:solidFill>
                  <a:srgbClr val="008000"/>
                </a:solidFill>
              </a:rPr>
              <a:t>DIETA MEDITERRANEA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it-IT" altLang="it-IT" sz="2000" b="1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it-IT" sz="2000" b="1" smtClean="0"/>
              <a:t>    		</a:t>
            </a:r>
            <a:r>
              <a:rPr lang="it-IT" altLang="it-IT" sz="2400" b="1" smtClean="0">
                <a:solidFill>
                  <a:srgbClr val="006600"/>
                </a:solidFill>
              </a:rPr>
              <a:t>Non è semplicemente un paniere di alimenti 	opportunamente distribuiti nel tempo e nelle 	quantità ma, come l’ha definita il  Comitato di 	valutazione Unesco,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it-IT" altLang="it-IT" sz="2400" b="1" smtClean="0">
                <a:solidFill>
                  <a:srgbClr val="006600"/>
                </a:solidFill>
              </a:rPr>
              <a:t>essa è: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it-IT" altLang="it-IT" sz="2000" b="1" smtClean="0">
                <a:solidFill>
                  <a:srgbClr val="006600"/>
                </a:solidFill>
              </a:rPr>
              <a:t>    </a:t>
            </a:r>
            <a:r>
              <a:rPr lang="it-IT" altLang="it-IT" sz="2800" b="1" smtClean="0">
                <a:solidFill>
                  <a:srgbClr val="669900"/>
                </a:solidFill>
              </a:rPr>
              <a:t>“un insieme armonico di competenze, conoscenze, pratiche e tradizioni che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it-IT" altLang="it-IT" sz="2800" b="1" smtClean="0">
                <a:solidFill>
                  <a:srgbClr val="669900"/>
                </a:solidFill>
              </a:rPr>
              <a:t>vanno dal paesaggio  alla  tavola,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it-IT" altLang="it-IT" sz="2800" b="1" smtClean="0">
                <a:solidFill>
                  <a:srgbClr val="669900"/>
                </a:solidFill>
              </a:rPr>
              <a:t>tra cui  la raccolta,  la pesca,  la conservazione, la preparazione e,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it-IT" altLang="it-IT" sz="2800" b="1" smtClean="0">
                <a:solidFill>
                  <a:srgbClr val="669900"/>
                </a:solidFill>
              </a:rPr>
              <a:t>in particolare, il consumo di cibo”.</a:t>
            </a:r>
            <a:r>
              <a:rPr lang="it-IT" altLang="it-IT" sz="2800" smtClean="0">
                <a:solidFill>
                  <a:srgbClr val="6699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it-IT" altLang="it-IT" sz="2800" smtClean="0">
              <a:solidFill>
                <a:srgbClr val="669900"/>
              </a:solidFill>
            </a:endParaRPr>
          </a:p>
        </p:txBody>
      </p:sp>
      <p:pic>
        <p:nvPicPr>
          <p:cNvPr id="10244" name="Picture 6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250825" y="858838"/>
            <a:ext cx="8893175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it-IT" altLang="it-IT" sz="2400">
                <a:solidFill>
                  <a:srgbClr val="FF3300"/>
                </a:solidFill>
              </a:rPr>
              <a:t>DIETA MEDITERRANEA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it-IT" altLang="it-IT" sz="23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Suoi protagonisti sono la pasta, il pane, la frutta, gli ortaggi, l’olio d’oliva ed un consumo moderato di vino e di alimenti di origine animale, tra cui latte, formaggi, pesce, uova, carne.</a:t>
            </a:r>
          </a:p>
          <a:p>
            <a:pPr marL="342900" indent="-342900" eaLnBrk="1" hangingPunct="1">
              <a:defRPr/>
            </a:pPr>
            <a:endParaRPr lang="it-IT" altLang="it-IT" sz="280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defRPr/>
            </a:pPr>
            <a:r>
              <a:rPr lang="it-IT" altLang="it-IT" sz="280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it-IT" altLang="it-IT" sz="270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 dieta mediterranea è, quindi, stile mediterraneo di alimentarsi e di vivere che si può riassumere nei seguenti punti:</a:t>
            </a:r>
          </a:p>
          <a:p>
            <a:pPr marL="342900" indent="-342900" eaLnBrk="1" hangingPunct="1">
              <a:defRPr/>
            </a:pPr>
            <a:endParaRPr lang="it-IT" altLang="it-IT" sz="270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1- Rivalutare la tavola come fatto sociale, oltre che nutrizionale. </a:t>
            </a: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La tavola, quindi, diventa un punto d’incontro, soprattutto familiare, dove i  pasti si consumano lentamente e convivialmente.</a:t>
            </a:r>
            <a:r>
              <a:rPr lang="it-IT" altLang="it-IT" sz="23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it-IT" altLang="it-IT" sz="230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MS PGothic" pitchFamily="34" charset="-128"/>
            </a:endParaRPr>
          </a:p>
        </p:txBody>
      </p:sp>
      <p:pic>
        <p:nvPicPr>
          <p:cNvPr id="11268" name="Picture 6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179388" y="357188"/>
            <a:ext cx="8785225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defRPr/>
            </a:pPr>
            <a:r>
              <a:rPr lang="it-IT" altLang="it-IT" sz="240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342900" indent="-342900" eaLnBrk="1" hangingPunct="1">
              <a:defRPr/>
            </a:pPr>
            <a:endParaRPr lang="it-IT" altLang="it-IT" sz="240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2 - Preferire il pane preparato con soli ingredienti fondamentali: acqua, farina (possibilmente integrale) sale.</a:t>
            </a: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it-IT" altLang="it-IT" sz="23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3 - Consumare la pasta come primo piatto e condirla con pomodoro e olio d’oliva. La  pasta va cotta al dente, perché è più digeribile e consente di prolungare il senso di sazietà. </a:t>
            </a:r>
          </a:p>
          <a:p>
            <a:pPr marL="342900" indent="-342900" eaLnBrk="1" hangingPunct="1">
              <a:defRPr/>
            </a:pPr>
            <a:endParaRPr lang="it-IT" altLang="it-IT" sz="230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4 - Utilizzare la pasta o il riso per la preparazione di piatti unici e di ottimo valore nutritivo, come ad esempio pasta e legumi o il minestrone con formaggio grattugiato.</a:t>
            </a:r>
          </a:p>
          <a:p>
            <a:pPr marL="342900" indent="-342900" eaLnBrk="1" hangingPunct="1">
              <a:defRPr/>
            </a:pPr>
            <a:endParaRPr lang="it-IT" altLang="it-IT" sz="2300">
              <a:solidFill>
                <a:srgbClr val="6699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it-IT" altLang="it-IT" sz="23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5- Preferire l’olio d’oliva come grasso di condimento. Tutti gli olii hanno lo stesso contenuto di grasso (9 calorie per grammo), ma quello d’oliva è il più saporito e pertanto richiede minori quantità d’uso.</a:t>
            </a:r>
          </a:p>
          <a:p>
            <a:pPr marL="342900" indent="-342900" eaLnBrk="1" hangingPunct="1">
              <a:defRPr/>
            </a:pPr>
            <a:endParaRPr lang="it-IT" altLang="it-IT" sz="230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2" name="Picture 6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204788" y="1125538"/>
            <a:ext cx="8713787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it-IT" altLang="it-IT" sz="2400">
                <a:solidFill>
                  <a:srgbClr val="990000"/>
                </a:solidFill>
              </a:rPr>
              <a:t>DIETA MEDITERRANEA</a:t>
            </a:r>
          </a:p>
          <a:p>
            <a:pPr marL="342900" indent="-342900" eaLnBrk="1" hangingPunct="1">
              <a:defRPr/>
            </a:pPr>
            <a:endParaRPr lang="it-IT" altLang="it-IT" sz="2400">
              <a:solidFill>
                <a:srgbClr val="FFFF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6 - Utilizzare in maniera abbondante frutta e verdura, alternando sapientemente quelle a prevalente contenuto di vitamina A (carote, radicchio verde, zucche, albicocche, meloni etc.) con  quelle a prevalente contenuto di vitamina C (agrumi, fragole, pomodori, peperoni, broccoli, etc.). </a:t>
            </a:r>
          </a:p>
          <a:p>
            <a:pPr marL="342900" indent="-342900" eaLnBrk="1" hangingPunct="1">
              <a:defRPr/>
            </a:pPr>
            <a:endParaRPr lang="it-IT" altLang="it-IT" sz="230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defRPr/>
            </a:pPr>
            <a:r>
              <a:rPr lang="it-IT" altLang="it-IT" sz="23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7 - Le verdure vanno cotte con poca acqua. Si consiglia,     inoltre, di recuperare l’acqua di cottura per la preparazione di altri cibi, al fine di recuperare parte delle vitamine e dei minerali che  altrimenti andrebbero perduti.</a:t>
            </a:r>
          </a:p>
        </p:txBody>
      </p:sp>
      <p:pic>
        <p:nvPicPr>
          <p:cNvPr id="13316" name="Picture 6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 descr="piramide fond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1087438"/>
            <a:ext cx="9144000" cy="560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it-IT" altLang="it-IT" sz="2400">
                <a:solidFill>
                  <a:srgbClr val="990000"/>
                </a:solidFill>
              </a:rPr>
              <a:t>DIETA MEDITERRANEA</a:t>
            </a:r>
          </a:p>
          <a:p>
            <a:pPr marL="342900" indent="-342900" eaLnBrk="1" hangingPunct="1">
              <a:defRPr/>
            </a:pPr>
            <a:endParaRPr lang="it-IT" altLang="it-IT" sz="2400" b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defRPr/>
            </a:pPr>
            <a:r>
              <a:rPr lang="it-IT" altLang="it-IT" sz="24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8 - Limitare il consumo di carni rosse. Prediligere le carni magre e consumare frequentemente pesce, in particolare pesce azzurro (alici, sgombri, tonno, sarde), ossia quello tipico del mediterraneo.</a:t>
            </a:r>
          </a:p>
          <a:p>
            <a:pPr marL="342900" indent="-342900" eaLnBrk="1" hangingPunct="1">
              <a:defRPr/>
            </a:pPr>
            <a:endParaRPr lang="it-IT" altLang="it-IT" sz="2400">
              <a:solidFill>
                <a:srgbClr val="6699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defRPr/>
            </a:pPr>
            <a:r>
              <a:rPr lang="it-IT" altLang="it-IT" sz="240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9 - </a:t>
            </a:r>
            <a:r>
              <a:rPr lang="it-IT" altLang="it-IT" sz="240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Consumare un bicchiere di vino durante i pasti</a:t>
            </a:r>
          </a:p>
          <a:p>
            <a:pPr marL="342900" indent="-342900" eaLnBrk="1" hangingPunct="1">
              <a:defRPr/>
            </a:pPr>
            <a:r>
              <a:rPr lang="it-IT" altLang="it-IT" sz="240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(ove non controindicato o non gradito), anche se è l’acqua (non gassata)   la bevanda per eccellenza (consumare almeno 1,5 litri ogni giorno).</a:t>
            </a:r>
          </a:p>
          <a:p>
            <a:pPr marL="342900" indent="-342900" eaLnBrk="1" hangingPunct="1">
              <a:defRPr/>
            </a:pPr>
            <a:endParaRPr lang="it-IT" altLang="it-IT" sz="240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defRPr/>
            </a:pPr>
            <a:endParaRPr lang="it-IT" altLang="it-IT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defRPr/>
            </a:pPr>
            <a:r>
              <a:rPr lang="it-IT" altLang="it-IT">
                <a:solidFill>
                  <a:srgbClr val="FF0000"/>
                </a:solidFill>
              </a:rPr>
              <a:t>N.B. : Niente alcol in gravidanza, allattamento, durante l’infanzia e sotto i 16 anni</a:t>
            </a:r>
          </a:p>
          <a:p>
            <a:pPr marL="342900" indent="-342900">
              <a:defRPr/>
            </a:pPr>
            <a:r>
              <a:rPr lang="it-IT" altLang="it-IT">
                <a:solidFill>
                  <a:srgbClr val="FF0000"/>
                </a:solidFill>
              </a:rPr>
              <a:t>           o in caso di patologie e sovrappeso.</a:t>
            </a:r>
          </a:p>
          <a:p>
            <a:pPr marL="342900" indent="-342900">
              <a:defRPr/>
            </a:pPr>
            <a:r>
              <a:rPr lang="it-IT" altLang="it-IT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4340" name="Picture 6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99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9900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68313" y="692150"/>
            <a:ext cx="8351837" cy="454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2800">
                <a:solidFill>
                  <a:srgbClr val="0000FF"/>
                </a:solidFill>
                <a:latin typeface="Times New Roman" panose="02020603050405020304" pitchFamily="18" charset="0"/>
              </a:rPr>
              <a:t>Sulla base delle precedenti indicazioni e tenendo conto delle produzioni locali, è stata realizzata la</a:t>
            </a:r>
          </a:p>
          <a:p>
            <a:pPr algn="ctr" eaLnBrk="1" hangingPunct="1"/>
            <a:endParaRPr lang="it-IT" altLang="it-IT" sz="320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it-IT" altLang="it-IT" sz="3600">
                <a:solidFill>
                  <a:srgbClr val="336600"/>
                </a:solidFill>
                <a:latin typeface="Times New Roman" panose="02020603050405020304" pitchFamily="18" charset="0"/>
              </a:rPr>
              <a:t>Piramide Alimentare Pontina LILT</a:t>
            </a:r>
          </a:p>
          <a:p>
            <a:pPr algn="ctr" eaLnBrk="1" hangingPunct="1"/>
            <a:r>
              <a:rPr lang="it-IT" altLang="it-IT" sz="2800">
                <a:solidFill>
                  <a:srgbClr val="333300"/>
                </a:solidFill>
                <a:latin typeface="Times New Roman" panose="02020603050405020304" pitchFamily="18" charset="0"/>
              </a:rPr>
              <a:t>finalizzata alla prevenzione dei tumori.</a:t>
            </a:r>
          </a:p>
          <a:p>
            <a:pPr algn="ctr" eaLnBrk="1" hangingPunct="1"/>
            <a:r>
              <a:rPr lang="it-IT" altLang="it-IT" sz="280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</a:p>
          <a:p>
            <a:pPr algn="ctr" eaLnBrk="1" hangingPunct="1"/>
            <a:r>
              <a:rPr lang="it-IT" altLang="it-IT" sz="2800">
                <a:solidFill>
                  <a:srgbClr val="663300"/>
                </a:solidFill>
                <a:latin typeface="Times New Roman" panose="02020603050405020304" pitchFamily="18" charset="0"/>
              </a:rPr>
              <a:t>Tale  “Piramide”, con  indicazioni  su base  settimanale,  è particolarmente utile anche per la prevenzione delle malattie cardiovascolari e favorisce la salute in generale.</a:t>
            </a:r>
          </a:p>
        </p:txBody>
      </p:sp>
      <p:pic>
        <p:nvPicPr>
          <p:cNvPr id="15364" name="Picture 8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9" descr="Logo LILT piccolo riquadra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2103438" y="0"/>
            <a:ext cx="5057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2400">
                <a:solidFill>
                  <a:srgbClr val="336600"/>
                </a:solidFill>
              </a:rPr>
              <a:t>Piramide Alimentare Pontina LILT</a:t>
            </a:r>
          </a:p>
        </p:txBody>
      </p:sp>
      <p:pic>
        <p:nvPicPr>
          <p:cNvPr id="133137" name="Picture 17" descr="Dolci e Vi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98463"/>
            <a:ext cx="1809750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39" name="Picture 19" descr="Frutta e Ortagg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5227638"/>
            <a:ext cx="7616825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68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9" name="Picture 7" descr="Latte derivati oli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425" y="1544638"/>
            <a:ext cx="3482975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2" name="Picture 10" descr="Carne pesce uov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3254375"/>
            <a:ext cx="53086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3" name="Picture 11" descr="Pane Biscotti de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4291013"/>
            <a:ext cx="7167562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Rectangle 12"/>
          <p:cNvSpPr>
            <a:spLocks noChangeArrowheads="1"/>
          </p:cNvSpPr>
          <p:nvPr/>
        </p:nvSpPr>
        <p:spPr bwMode="auto">
          <a:xfrm>
            <a:off x="3651250" y="6442075"/>
            <a:ext cx="1609725" cy="415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/>
              <a:t>Attività fisica</a:t>
            </a:r>
          </a:p>
        </p:txBody>
      </p:sp>
      <p:pic>
        <p:nvPicPr>
          <p:cNvPr id="16394" name="Picture 15" descr="Atleta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6086475"/>
            <a:ext cx="7175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90" name="Picture 18" descr="Atleta3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03925" y="6026150"/>
            <a:ext cx="7397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9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9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iramide fond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591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000">
                <a:solidFill>
                  <a:srgbClr val="006600"/>
                </a:solidFill>
                <a:cs typeface="Arial" panose="020B0604020202020204" pitchFamily="34" charset="0"/>
              </a:rPr>
              <a:t>Filiera ortofrutticola - Filiera vitivinicola - Filiera lattiero-casearia  </a:t>
            </a:r>
          </a:p>
          <a:p>
            <a:pPr algn="ctr"/>
            <a:r>
              <a:rPr lang="it-IT" altLang="it-IT" sz="2000">
                <a:solidFill>
                  <a:srgbClr val="006600"/>
                </a:solidFill>
                <a:cs typeface="Arial" panose="020B0604020202020204" pitchFamily="34" charset="0"/>
              </a:rPr>
              <a:t>Filiera della carne - Filiera della pesca - Filiera olivicola</a:t>
            </a:r>
          </a:p>
          <a:p>
            <a:pPr algn="ctr"/>
            <a:r>
              <a:rPr lang="it-IT" altLang="it-IT" sz="2400">
                <a:solidFill>
                  <a:srgbClr val="990000"/>
                </a:solidFill>
                <a:cs typeface="Arial" panose="020B0604020202020204" pitchFamily="34" charset="0"/>
              </a:rPr>
              <a:t>PRINCIPALI FASI DELLA FILIERA ALIMENTARE </a:t>
            </a:r>
            <a:r>
              <a:rPr lang="it-IT" altLang="it-IT">
                <a:solidFill>
                  <a:srgbClr val="990000"/>
                </a:solidFill>
                <a:cs typeface="Arial" panose="020B0604020202020204" pitchFamily="34" charset="0"/>
              </a:rPr>
              <a:t> </a:t>
            </a:r>
            <a:r>
              <a:rPr lang="it-IT" altLang="it-IT" sz="2000">
                <a:solidFill>
                  <a:srgbClr val="990000"/>
                </a:solidFill>
                <a:cs typeface="Arial" panose="020B0604020202020204" pitchFamily="34" charset="0"/>
              </a:rPr>
              <a:t>(Euro OMS)</a:t>
            </a:r>
            <a:r>
              <a:rPr lang="it-IT" altLang="it-IT"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  <a:cs typeface="Arial" panose="020B0604020202020204" pitchFamily="34" charset="0"/>
              </a:rPr>
              <a:t>Fornitura di materie prime per l’agricoltura</a:t>
            </a:r>
          </a:p>
          <a:p>
            <a:pPr algn="ctr"/>
            <a:r>
              <a:rPr lang="it-IT" altLang="it-IT" b="0" i="1">
                <a:solidFill>
                  <a:srgbClr val="000000"/>
                </a:solidFill>
                <a:cs typeface="Arial" panose="020B0604020202020204" pitchFamily="34" charset="0"/>
              </a:rPr>
              <a:t>es. fertilizzanti, pesticidi, farmaci, OMG, foraggi…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  <a:cs typeface="Arial" panose="020B0604020202020204" pitchFamily="34" charset="0"/>
              </a:rPr>
              <a:t>Produzione primaria</a:t>
            </a:r>
          </a:p>
          <a:p>
            <a:pPr algn="ctr"/>
            <a:r>
              <a:rPr lang="it-IT" altLang="it-IT" b="0" i="1">
                <a:solidFill>
                  <a:srgbClr val="000000"/>
                </a:solidFill>
                <a:cs typeface="Arial" panose="020B0604020202020204" pitchFamily="34" charset="0"/>
              </a:rPr>
              <a:t>es. agricoltori, pescatori, allevatori…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  <a:cs typeface="Arial" panose="020B0604020202020204" pitchFamily="34" charset="0"/>
              </a:rPr>
              <a:t>Processi di lavorazione primaria</a:t>
            </a:r>
          </a:p>
          <a:p>
            <a:pPr algn="ctr"/>
            <a:r>
              <a:rPr lang="it-IT" altLang="it-IT" b="0" i="1">
                <a:solidFill>
                  <a:srgbClr val="000000"/>
                </a:solidFill>
                <a:cs typeface="Arial" panose="020B0604020202020204" pitchFamily="34" charset="0"/>
              </a:rPr>
              <a:t>es. in azienda, caseifici, mattatoi, mulini…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  <a:cs typeface="Arial" panose="020B0604020202020204" pitchFamily="34" charset="0"/>
              </a:rPr>
              <a:t>Processi di lavorazione secondaria</a:t>
            </a:r>
          </a:p>
          <a:p>
            <a:pPr algn="ctr"/>
            <a:r>
              <a:rPr lang="it-IT" altLang="it-IT" b="0" i="1">
                <a:solidFill>
                  <a:srgbClr val="000000"/>
                </a:solidFill>
                <a:cs typeface="Arial" panose="020B0604020202020204" pitchFamily="34" charset="0"/>
              </a:rPr>
              <a:t>es. inscatolamento, refrigerazione, essiccamento…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  <a:cs typeface="Arial" panose="020B0604020202020204" pitchFamily="34" charset="0"/>
              </a:rPr>
              <a:t>Distribuzione dei cibi</a:t>
            </a:r>
          </a:p>
          <a:p>
            <a:pPr algn="ctr"/>
            <a:r>
              <a:rPr lang="it-IT" altLang="it-IT" b="0" i="1">
                <a:solidFill>
                  <a:srgbClr val="000000"/>
                </a:solidFill>
                <a:cs typeface="Arial" panose="020B0604020202020204" pitchFamily="34" charset="0"/>
              </a:rPr>
              <a:t>es. nazionale/internazionale, import/export…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  <a:cs typeface="Arial" panose="020B0604020202020204" pitchFamily="34" charset="0"/>
              </a:rPr>
              <a:t>Vendita dei cibi</a:t>
            </a:r>
          </a:p>
          <a:p>
            <a:pPr algn="ctr"/>
            <a:r>
              <a:rPr lang="it-IT" altLang="it-IT" b="0" i="1">
                <a:solidFill>
                  <a:srgbClr val="000000"/>
                </a:solidFill>
                <a:cs typeface="Arial" panose="020B0604020202020204" pitchFamily="34" charset="0"/>
              </a:rPr>
              <a:t>es. supermercati, negozi al dettaglio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  <a:cs typeface="Arial" panose="020B0604020202020204" pitchFamily="34" charset="0"/>
              </a:rPr>
              <a:t>Fornitura pasti</a:t>
            </a:r>
          </a:p>
          <a:p>
            <a:pPr algn="ctr"/>
            <a:r>
              <a:rPr lang="it-IT" altLang="it-IT" b="0" i="1">
                <a:solidFill>
                  <a:srgbClr val="000000"/>
                </a:solidFill>
                <a:cs typeface="Arial" panose="020B0604020202020204" pitchFamily="34" charset="0"/>
              </a:rPr>
              <a:t>es. ristoranti, bar, ospedali, scuole…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  <a:cs typeface="Arial" panose="020B0604020202020204" pitchFamily="34" charset="0"/>
              </a:rPr>
              <a:t>Preparazione casalinga dei cibi</a:t>
            </a:r>
          </a:p>
        </p:txBody>
      </p:sp>
      <p:pic>
        <p:nvPicPr>
          <p:cNvPr id="17412" name="Picture 4" descr="Logo LILT piccolo riquadra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1579563" y="317500"/>
            <a:ext cx="69675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800">
                <a:solidFill>
                  <a:srgbClr val="0099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350963" y="298450"/>
            <a:ext cx="695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800">
                <a:solidFill>
                  <a:srgbClr val="006600"/>
                </a:solidFill>
                <a:cs typeface="Arial" panose="020B0604020202020204" pitchFamily="34" charset="0"/>
              </a:rPr>
              <a:t>PRODUZIONI LOCALI</a:t>
            </a:r>
            <a:endParaRPr lang="it-IT" altLang="it-IT" sz="2000">
              <a:solidFill>
                <a:srgbClr val="99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Immagine 5" descr="denominazione-dorigine-controlla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230313"/>
            <a:ext cx="110013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9" name="CasellaDiTesto 6"/>
          <p:cNvSpPr txBox="1">
            <a:spLocks noChangeArrowheads="1"/>
          </p:cNvSpPr>
          <p:nvPr/>
        </p:nvSpPr>
        <p:spPr bwMode="auto">
          <a:xfrm>
            <a:off x="1477963" y="1157288"/>
            <a:ext cx="7666037" cy="1323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>
                <a:cs typeface="Arial" panose="020B0604020202020204" pitchFamily="34" charset="0"/>
                <a:hlinkClick r:id="rId3" action="ppaction://hlinkfile"/>
              </a:rPr>
              <a:t>DOC</a:t>
            </a:r>
            <a:r>
              <a:rPr lang="it-IT" altLang="it-IT" sz="1600" b="0">
                <a:cs typeface="Arial" panose="020B0604020202020204" pitchFamily="34" charset="0"/>
              </a:rPr>
              <a:t> - Denominazione di Origine Controllata:Marchio di origine Italiano che viene assegnato ai vini di qualità per certificare la particolare zona di origine dell’uva con cui il vino viene prodotto. Si contraddistinguono i vini le cui caratteristiche sono strettamente connesse all’ambiente naturale e rispettano il disciplinare. Dal 2010</a:t>
            </a:r>
          </a:p>
          <a:p>
            <a:pPr eaLnBrk="1" hangingPunct="1"/>
            <a:r>
              <a:rPr lang="it-IT" altLang="it-IT" sz="1600" b="0">
                <a:cs typeface="Arial" panose="020B0604020202020204" pitchFamily="34" charset="0"/>
              </a:rPr>
              <a:t>la classificazione DOC è stata ricompresa nella categoria comunitaria DOP.</a:t>
            </a:r>
          </a:p>
        </p:txBody>
      </p:sp>
      <p:pic>
        <p:nvPicPr>
          <p:cNvPr id="72710" name="Immagine 4" descr="do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2551113"/>
            <a:ext cx="1147762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1" name="CasellaDiTesto 5"/>
          <p:cNvSpPr txBox="1">
            <a:spLocks noChangeArrowheads="1"/>
          </p:cNvSpPr>
          <p:nvPr/>
        </p:nvSpPr>
        <p:spPr bwMode="auto">
          <a:xfrm>
            <a:off x="1484313" y="2595563"/>
            <a:ext cx="7659687" cy="1109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>
                <a:cs typeface="Arial" panose="020B0604020202020204" pitchFamily="34" charset="0"/>
                <a:hlinkClick r:id="rId5" action="ppaction://hlinkfile"/>
              </a:rPr>
              <a:t>DOP </a:t>
            </a:r>
            <a:r>
              <a:rPr lang="it-IT" altLang="it-IT" sz="1600" b="0">
                <a:cs typeface="Arial" panose="020B0604020202020204" pitchFamily="34" charset="0"/>
              </a:rPr>
              <a:t>- Denominazione di Origine Protetta: marchio attribuito dall’Unione Europea a quei prodotti agricoli e alimentari le cui peculiari caratteristiche qualitative sono strettamente interdipendenti dalla zona geografica in cui avviene il processo produttivo. Reg. 510/06</a:t>
            </a:r>
            <a:r>
              <a:rPr lang="it-IT" altLang="it-IT" b="0"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2712" name="Immagine 7" descr="igp-logo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3863975"/>
            <a:ext cx="1249363" cy="1174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3" name="CasellaDiTesto 8"/>
          <p:cNvSpPr txBox="1">
            <a:spLocks noChangeArrowheads="1"/>
          </p:cNvSpPr>
          <p:nvPr/>
        </p:nvSpPr>
        <p:spPr bwMode="auto">
          <a:xfrm>
            <a:off x="1508125" y="3938588"/>
            <a:ext cx="7635875" cy="865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>
                <a:cs typeface="Arial" panose="020B0604020202020204" pitchFamily="34" charset="0"/>
                <a:hlinkClick r:id="rId5" action="ppaction://hlinkfile"/>
              </a:rPr>
              <a:t>IGP</a:t>
            </a:r>
            <a:r>
              <a:rPr lang="it-IT" altLang="it-IT" sz="1600" b="0">
                <a:cs typeface="Arial" panose="020B0604020202020204" pitchFamily="34" charset="0"/>
                <a:hlinkClick r:id="rId5" action="ppaction://hlinkfile"/>
              </a:rPr>
              <a:t> </a:t>
            </a:r>
            <a:r>
              <a:rPr lang="it-IT" altLang="it-IT" sz="1600" b="0">
                <a:cs typeface="Arial" panose="020B0604020202020204" pitchFamily="34" charset="0"/>
              </a:rPr>
              <a:t>– Indicazione Geografica Protetta:marchio attribuito dall’Unione Europea a quei prodotti agricoli e alimentari per i quali una determinata qualità, la reputazione o altre caratteristiche dipendono dall’origine geografica. Reg. 510/06</a:t>
            </a:r>
            <a:r>
              <a:rPr lang="it-IT" altLang="it-IT" b="0"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2714" name="Immagine 6" descr="132402474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5297488"/>
            <a:ext cx="1343025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5" name="CasellaDiTesto 9"/>
          <p:cNvSpPr txBox="1">
            <a:spLocks noChangeArrowheads="1"/>
          </p:cNvSpPr>
          <p:nvPr/>
        </p:nvSpPr>
        <p:spPr bwMode="auto">
          <a:xfrm>
            <a:off x="1531938" y="5303838"/>
            <a:ext cx="7612062" cy="1323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>
                <a:cs typeface="Arial" panose="020B0604020202020204" pitchFamily="34" charset="0"/>
                <a:hlinkClick r:id="rId5" action="ppaction://hlinkfile"/>
              </a:rPr>
              <a:t>STG</a:t>
            </a:r>
            <a:r>
              <a:rPr lang="it-IT" altLang="it-IT" sz="1600" b="0">
                <a:cs typeface="Arial" panose="020B0604020202020204" pitchFamily="34" charset="0"/>
                <a:hlinkClick r:id="rId5" action="ppaction://hlinkfile"/>
              </a:rPr>
              <a:t> </a:t>
            </a:r>
            <a:r>
              <a:rPr lang="it-IT" altLang="it-IT" sz="1600" b="0">
                <a:cs typeface="Arial" panose="020B0604020202020204" pitchFamily="34" charset="0"/>
              </a:rPr>
              <a:t>– Specialità Tradizionale Garantita:riconoscimento del carattere di specificità di un prodotto agro-alimentare, inteso come elemento o insieme di elementi che, per le loro caratteristiche qualitative e di tradizionalità, distinguono nettamente un prodotto da altri simili. Ci si riferisca a prodotti ottenuti secondo un metodo tradizionale di una particolare zona geografica. Reg. 509/06 </a:t>
            </a:r>
          </a:p>
        </p:txBody>
      </p:sp>
      <p:sp>
        <p:nvSpPr>
          <p:cNvPr id="72717" name="Titolo 1"/>
          <p:cNvSpPr>
            <a:spLocks/>
          </p:cNvSpPr>
          <p:nvPr/>
        </p:nvSpPr>
        <p:spPr bwMode="auto">
          <a:xfrm>
            <a:off x="1477963" y="781050"/>
            <a:ext cx="614203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2400">
                <a:solidFill>
                  <a:schemeClr val="tx2"/>
                </a:solidFill>
                <a:cs typeface="Arial" panose="020B0604020202020204" pitchFamily="34" charset="0"/>
              </a:rPr>
              <a:t>MARCHI DI QUALITÀ </a:t>
            </a:r>
          </a:p>
        </p:txBody>
      </p:sp>
      <p:pic>
        <p:nvPicPr>
          <p:cNvPr id="18443" name="Picture 14" descr="Logo LILT piccolo riquadrat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858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4" name="Rectangle 10"/>
          <p:cNvSpPr>
            <a:spLocks noChangeArrowheads="1"/>
          </p:cNvSpPr>
          <p:nvPr/>
        </p:nvSpPr>
        <p:spPr bwMode="auto">
          <a:xfrm>
            <a:off x="2198688" y="293688"/>
            <a:ext cx="4895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>
                <a:solidFill>
                  <a:srgbClr val="008000"/>
                </a:solidFill>
                <a:cs typeface="Arial" panose="020B0604020202020204" pitchFamily="34" charset="0"/>
              </a:rPr>
              <a:t>PROGETTO DI EDUCAZIONE ALIMENTARE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9" grpId="0" animBg="1"/>
      <p:bldP spid="72711" grpId="0" animBg="1"/>
      <p:bldP spid="72713" grpId="0" animBg="1"/>
      <p:bldP spid="72715" grpId="0" animBg="1"/>
      <p:bldP spid="727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2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0" y="0"/>
            <a:ext cx="8821738" cy="642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defRPr/>
            </a:pPr>
            <a:r>
              <a:rPr lang="it-IT" altLang="it-IT" sz="2400">
                <a:solidFill>
                  <a:srgbClr val="33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</a:t>
            </a:r>
            <a:r>
              <a:rPr lang="it-IT" altLang="it-IT" sz="3200">
                <a:solidFill>
                  <a:srgbClr val="33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it-IT" altLang="it-IT" sz="2400">
                <a:solidFill>
                  <a:srgbClr val="33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NOSTRI PRODOTTI DOC</a:t>
            </a:r>
          </a:p>
          <a:p>
            <a:pPr lvl="1" algn="ctr">
              <a:defRPr/>
            </a:pPr>
            <a:r>
              <a:rPr lang="it-IT" altLang="it-IT" sz="2400">
                <a:solidFill>
                  <a:srgbClr val="FF0066"/>
                </a:solidFill>
                <a:latin typeface="Times New Roman" pitchFamily="18" charset="0"/>
              </a:rPr>
              <a:t>Filiera del vino:</a:t>
            </a:r>
          </a:p>
          <a:p>
            <a:pPr lvl="1" algn="ctr">
              <a:defRPr/>
            </a:pP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  <a:hlinkClick r:id="rId4" action="ppaction://hlinkfile"/>
              </a:rPr>
              <a:t>Cori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</a:rPr>
              <a:t>, 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  <a:hlinkClick r:id="rId5" action="ppaction://hlinkfile"/>
              </a:rPr>
              <a:t>Aprilia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</a:rPr>
              <a:t>, 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  <a:hlinkClick r:id="rId6" action="ppaction://hlinkfile"/>
              </a:rPr>
              <a:t>Circeo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</a:rPr>
              <a:t>,</a:t>
            </a:r>
          </a:p>
          <a:p>
            <a:pPr lvl="1" algn="ctr">
              <a:defRPr/>
            </a:pP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  <a:hlinkClick r:id="rId7" action="ppaction://hlinkfile"/>
              </a:rPr>
              <a:t>Moscato di Terracina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</a:rPr>
              <a:t>,</a:t>
            </a:r>
          </a:p>
          <a:p>
            <a:pPr lvl="1" algn="ctr">
              <a:defRPr/>
            </a:pP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  <a:hlinkClick r:id="rId8" action="ppaction://hlinkfile"/>
              </a:rPr>
              <a:t>Castelli Romani</a:t>
            </a:r>
            <a:endParaRPr lang="it-IT" altLang="it-IT" sz="2400">
              <a:solidFill>
                <a:srgbClr val="CC3300"/>
              </a:solidFill>
              <a:latin typeface="Times New Roman" pitchFamily="18" charset="0"/>
            </a:endParaRPr>
          </a:p>
          <a:p>
            <a:pPr lvl="1" algn="ctr">
              <a:defRPr/>
            </a:pPr>
            <a:r>
              <a:rPr lang="it-IT" altLang="it-IT" sz="1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N. B.:  Dal 2010 la classificazione DOC è </a:t>
            </a:r>
          </a:p>
          <a:p>
            <a:pPr lvl="1" algn="ctr">
              <a:defRPr/>
            </a:pPr>
            <a:r>
              <a:rPr lang="it-IT" altLang="it-IT" sz="1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stata ricompresa nella categoria comunitaria DOP</a:t>
            </a:r>
          </a:p>
          <a:p>
            <a:pPr lvl="1" algn="ctr">
              <a:defRPr/>
            </a:pPr>
            <a:endParaRPr lang="it-IT" altLang="it-IT" sz="16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ctr">
              <a:defRPr/>
            </a:pPr>
            <a:r>
              <a:rPr lang="it-IT" altLang="it-IT" sz="2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 NOSTRI PRODOTTI DOP</a:t>
            </a:r>
            <a:r>
              <a:rPr lang="it-IT" altLang="it-IT" sz="2400" b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lvl="1">
              <a:defRPr/>
            </a:pPr>
            <a:r>
              <a:rPr lang="it-IT" altLang="it-IT" sz="2400">
                <a:solidFill>
                  <a:srgbClr val="FF0066"/>
                </a:solidFill>
                <a:latin typeface="Times New Roman" pitchFamily="18" charset="0"/>
              </a:rPr>
              <a:t>                    Filiera lattiero - casearia:</a:t>
            </a:r>
          </a:p>
          <a:p>
            <a:pPr lvl="1">
              <a:defRPr/>
            </a:pP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  <a:hlinkClick r:id="rId9" action="ppaction://hlinkfile"/>
              </a:rPr>
              <a:t>Mozzarella di bufala campana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</a:rPr>
              <a:t>, 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  <a:hlinkClick r:id="rId10" action="ppaction://hlinkfile"/>
              </a:rPr>
              <a:t>Ricotta di bufala                                                                         campana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</a:rPr>
              <a:t>, Pecorino romano, Ricotta romana</a:t>
            </a:r>
            <a:r>
              <a:rPr lang="it-IT" altLang="it-IT" sz="2400" b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lvl="1" algn="ctr">
              <a:defRPr/>
            </a:pPr>
            <a:endParaRPr lang="it-IT" altLang="it-IT" sz="2400">
              <a:solidFill>
                <a:srgbClr val="FF0066"/>
              </a:solidFill>
              <a:latin typeface="Times New Roman" pitchFamily="18" charset="0"/>
            </a:endParaRPr>
          </a:p>
          <a:p>
            <a:pPr lvl="1">
              <a:defRPr/>
            </a:pPr>
            <a:r>
              <a:rPr lang="it-IT" altLang="it-IT" sz="2400">
                <a:solidFill>
                  <a:srgbClr val="FF0066"/>
                </a:solidFill>
                <a:latin typeface="Times New Roman" pitchFamily="18" charset="0"/>
              </a:rPr>
              <a:t>                                 Filiera dell’olio di oliva:</a:t>
            </a:r>
          </a:p>
          <a:p>
            <a:pPr lvl="1">
              <a:defRPr/>
            </a:pPr>
            <a:r>
              <a:rPr lang="it-IT" altLang="it-IT" sz="2400">
                <a:solidFill>
                  <a:schemeClr val="bg1"/>
                </a:solidFill>
                <a:latin typeface="Times New Roman" pitchFamily="18" charset="0"/>
              </a:rPr>
              <a:t>                                 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  <a:hlinkClick r:id="rId11" action="ppaction://hlinkfile"/>
              </a:rPr>
              <a:t>Olio delle Colline Pontine</a:t>
            </a:r>
            <a:endParaRPr lang="it-IT" altLang="it-IT" sz="2400">
              <a:solidFill>
                <a:srgbClr val="CC3300"/>
              </a:solidFill>
              <a:latin typeface="Times New Roman" pitchFamily="18" charset="0"/>
            </a:endParaRPr>
          </a:p>
          <a:p>
            <a:pPr lvl="1">
              <a:defRPr/>
            </a:pPr>
            <a:endParaRPr lang="it-IT" altLang="it-IT" sz="2400">
              <a:solidFill>
                <a:schemeClr val="bg1"/>
              </a:solidFill>
              <a:latin typeface="Times New Roman" pitchFamily="18" charset="0"/>
            </a:endParaRPr>
          </a:p>
          <a:p>
            <a:pPr lvl="1">
              <a:defRPr/>
            </a:pPr>
            <a:r>
              <a:rPr lang="it-IT" altLang="it-IT" sz="2400">
                <a:solidFill>
                  <a:schemeClr val="bg1"/>
                </a:solidFill>
                <a:latin typeface="Times New Roman" pitchFamily="18" charset="0"/>
              </a:rPr>
              <a:t>                                 </a:t>
            </a:r>
            <a:r>
              <a:rPr lang="it-IT" altLang="it-IT" sz="2400">
                <a:solidFill>
                  <a:srgbClr val="FF0066"/>
                </a:solidFill>
                <a:latin typeface="Times New Roman" pitchFamily="18" charset="0"/>
              </a:rPr>
              <a:t>Filiera della carne: </a:t>
            </a:r>
          </a:p>
          <a:p>
            <a:pPr lvl="1">
              <a:defRPr/>
            </a:pPr>
            <a:r>
              <a:rPr lang="it-IT" altLang="it-IT" sz="2400">
                <a:solidFill>
                  <a:schemeClr val="bg1"/>
                </a:solidFill>
                <a:latin typeface="Times New Roman" pitchFamily="18" charset="0"/>
              </a:rPr>
              <a:t>                       </a:t>
            </a:r>
            <a:r>
              <a:rPr lang="it-IT" altLang="it-IT" sz="2400">
                <a:solidFill>
                  <a:srgbClr val="CC3300"/>
                </a:solidFill>
                <a:latin typeface="Times New Roman" pitchFamily="18" charset="0"/>
              </a:rPr>
              <a:t>Salamini italiani alla cacciatora</a:t>
            </a:r>
          </a:p>
        </p:txBody>
      </p:sp>
      <p:pic>
        <p:nvPicPr>
          <p:cNvPr id="118797" name="Picture 13" descr="Mozzarella con forchett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2851150"/>
            <a:ext cx="220027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9" name="Picture 15" descr="Uva e vin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420688"/>
            <a:ext cx="1981200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26" descr="Bottiglie di oli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4144963"/>
            <a:ext cx="190976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27" descr="Logo LILT piccolo riquadrat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557213" y="476250"/>
            <a:ext cx="8262937" cy="648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ctr">
              <a:defRPr/>
            </a:pPr>
            <a:r>
              <a:rPr lang="it-IT" altLang="it-IT" sz="2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 NOSTRI PRODOTTI IGP</a:t>
            </a:r>
          </a:p>
          <a:p>
            <a:pPr lvl="1">
              <a:defRPr/>
            </a:pPr>
            <a:r>
              <a:rPr lang="it-IT" altLang="it-IT" sz="2400">
                <a:latin typeface="Times New Roman" pitchFamily="18" charset="0"/>
              </a:rPr>
              <a:t>                                </a:t>
            </a:r>
            <a:r>
              <a:rPr lang="it-IT" altLang="it-IT" sz="2800">
                <a:solidFill>
                  <a:srgbClr val="FF0066"/>
                </a:solidFill>
                <a:latin typeface="Times New Roman" pitchFamily="18" charset="0"/>
              </a:rPr>
              <a:t>Filiera dell’ortofrutta:</a:t>
            </a:r>
          </a:p>
          <a:p>
            <a:pPr lvl="1">
              <a:defRPr/>
            </a:pPr>
            <a:r>
              <a:rPr lang="it-IT" altLang="it-IT" sz="2400">
                <a:solidFill>
                  <a:srgbClr val="663300"/>
                </a:solidFill>
                <a:latin typeface="Times New Roman" pitchFamily="18" charset="0"/>
                <a:hlinkClick r:id="rId4" action="ppaction://hlinkfile"/>
              </a:rPr>
              <a:t>Sedano bianco di Sperlonga  </a:t>
            </a:r>
            <a:endParaRPr lang="it-IT" altLang="it-IT" sz="2400">
              <a:solidFill>
                <a:srgbClr val="663300"/>
              </a:solidFill>
              <a:latin typeface="Times New Roman" pitchFamily="18" charset="0"/>
            </a:endParaRPr>
          </a:p>
          <a:p>
            <a:pPr lvl="1">
              <a:defRPr/>
            </a:pPr>
            <a:r>
              <a:rPr lang="it-IT" altLang="it-IT" sz="2400">
                <a:solidFill>
                  <a:srgbClr val="663300"/>
                </a:solidFill>
                <a:latin typeface="Times New Roman" pitchFamily="18" charset="0"/>
                <a:hlinkClick r:id="rId5" action="ppaction://hlinkfile"/>
              </a:rPr>
              <a:t>Carciofo romanesco di Sezze</a:t>
            </a:r>
            <a:r>
              <a:rPr lang="it-IT" altLang="it-IT" sz="2400">
                <a:solidFill>
                  <a:srgbClr val="663300"/>
                </a:solidFill>
                <a:hlinkClick r:id="rId5" action="ppaction://hlinkfile"/>
              </a:rPr>
              <a:t>, </a:t>
            </a:r>
          </a:p>
          <a:p>
            <a:pPr lvl="1">
              <a:defRPr/>
            </a:pPr>
            <a:r>
              <a:rPr lang="it-IT" altLang="it-IT" sz="2400">
                <a:solidFill>
                  <a:srgbClr val="663300"/>
                </a:solidFill>
                <a:latin typeface="Times New Roman" pitchFamily="18" charset="0"/>
                <a:hlinkClick r:id="rId5" action="ppaction://hlinkfile"/>
              </a:rPr>
              <a:t>Priverno, Sermoneta, Pontinia</a:t>
            </a:r>
            <a:r>
              <a:rPr lang="it-IT" altLang="it-IT" sz="2400">
                <a:solidFill>
                  <a:srgbClr val="663300"/>
                </a:solidFill>
                <a:latin typeface="Times New Roman" pitchFamily="18" charset="0"/>
              </a:rPr>
              <a:t>.</a:t>
            </a:r>
          </a:p>
          <a:p>
            <a:pPr lvl="1">
              <a:defRPr/>
            </a:pPr>
            <a:r>
              <a:rPr lang="it-IT" altLang="it-IT" sz="2400">
                <a:solidFill>
                  <a:srgbClr val="663300"/>
                </a:solidFill>
                <a:latin typeface="Times New Roman" pitchFamily="18" charset="0"/>
                <a:hlinkClick r:id="rId6" action="ppaction://hlinkfile"/>
              </a:rPr>
              <a:t>Kiwi di Latina</a:t>
            </a:r>
            <a:endParaRPr lang="it-IT" altLang="it-IT" sz="2400">
              <a:solidFill>
                <a:srgbClr val="663300"/>
              </a:solidFill>
              <a:latin typeface="Times New Roman" pitchFamily="18" charset="0"/>
            </a:endParaRPr>
          </a:p>
          <a:p>
            <a:pPr lvl="1">
              <a:defRPr/>
            </a:pPr>
            <a:endParaRPr lang="it-IT" altLang="it-IT" sz="2000">
              <a:solidFill>
                <a:srgbClr val="663300"/>
              </a:solidFill>
              <a:latin typeface="Times New Roman" pitchFamily="18" charset="0"/>
            </a:endParaRPr>
          </a:p>
          <a:p>
            <a:pPr lvl="1">
              <a:defRPr/>
            </a:pPr>
            <a:endParaRPr lang="it-IT" altLang="it-IT" sz="2400">
              <a:solidFill>
                <a:srgbClr val="663300"/>
              </a:solidFill>
              <a:latin typeface="Times New Roman" pitchFamily="18" charset="0"/>
            </a:endParaRPr>
          </a:p>
          <a:p>
            <a:pPr lvl="1" algn="ctr">
              <a:defRPr/>
            </a:pPr>
            <a:endParaRPr lang="it-IT" altLang="it-IT" sz="2400">
              <a:solidFill>
                <a:srgbClr val="FF0066"/>
              </a:solidFill>
              <a:latin typeface="Times New Roman" pitchFamily="18" charset="0"/>
            </a:endParaRPr>
          </a:p>
          <a:p>
            <a:pPr lvl="1" algn="ctr">
              <a:defRPr/>
            </a:pPr>
            <a:endParaRPr lang="it-IT" altLang="it-IT" sz="2400">
              <a:solidFill>
                <a:srgbClr val="FF0066"/>
              </a:solidFill>
              <a:latin typeface="Times New Roman" pitchFamily="18" charset="0"/>
            </a:endParaRPr>
          </a:p>
          <a:p>
            <a:pPr lvl="1" algn="ctr">
              <a:defRPr/>
            </a:pPr>
            <a:r>
              <a:rPr lang="it-IT" altLang="it-IT" sz="2800">
                <a:solidFill>
                  <a:srgbClr val="FF0066"/>
                </a:solidFill>
                <a:latin typeface="Times New Roman" pitchFamily="18" charset="0"/>
              </a:rPr>
              <a:t>Filiera della carne:</a:t>
            </a:r>
            <a:endParaRPr lang="it-IT" altLang="it-IT" sz="2800" b="0">
              <a:solidFill>
                <a:srgbClr val="FF0066"/>
              </a:solidFill>
              <a:latin typeface="Times New Roman" pitchFamily="18" charset="0"/>
            </a:endParaRPr>
          </a:p>
          <a:p>
            <a:pPr lvl="1">
              <a:defRPr/>
            </a:pPr>
            <a:r>
              <a:rPr lang="it-IT" altLang="it-IT" sz="2400">
                <a:solidFill>
                  <a:srgbClr val="663300"/>
                </a:solidFill>
                <a:latin typeface="Times New Roman" pitchFamily="18" charset="0"/>
              </a:rPr>
              <a:t>Abbacchio romano, Agnello del Centro Italia, </a:t>
            </a:r>
          </a:p>
          <a:p>
            <a:pPr lvl="1">
              <a:defRPr/>
            </a:pPr>
            <a:r>
              <a:rPr lang="it-IT" altLang="it-IT" sz="2400">
                <a:solidFill>
                  <a:srgbClr val="663300"/>
                </a:solidFill>
                <a:latin typeface="Times New Roman" pitchFamily="18" charset="0"/>
              </a:rPr>
              <a:t>Mortadella di Bologna</a:t>
            </a:r>
          </a:p>
          <a:p>
            <a:pPr lvl="1">
              <a:defRPr/>
            </a:pPr>
            <a:endParaRPr lang="it-IT" altLang="it-IT" sz="2400">
              <a:solidFill>
                <a:srgbClr val="663300"/>
              </a:solidFill>
              <a:latin typeface="Times New Roman" pitchFamily="18" charset="0"/>
            </a:endParaRPr>
          </a:p>
          <a:p>
            <a:pPr lvl="1">
              <a:defRPr/>
            </a:pPr>
            <a:r>
              <a:rPr lang="it-IT" altLang="it-IT" sz="1600">
                <a:solidFill>
                  <a:srgbClr val="3333CC"/>
                </a:solidFill>
              </a:rPr>
              <a:t>N. B.: Nonostante che la provincia di Latina faccia parte della</a:t>
            </a:r>
          </a:p>
          <a:p>
            <a:pPr lvl="1">
              <a:defRPr/>
            </a:pPr>
            <a:r>
              <a:rPr lang="it-IT" altLang="it-IT" sz="1600">
                <a:solidFill>
                  <a:srgbClr val="3333CC"/>
                </a:solidFill>
              </a:rPr>
              <a:t> loro area di produzione, la mortadella di Bologna, il pecorino </a:t>
            </a:r>
          </a:p>
          <a:p>
            <a:pPr lvl="1">
              <a:defRPr/>
            </a:pPr>
            <a:r>
              <a:rPr lang="it-IT" altLang="it-IT" sz="1600">
                <a:solidFill>
                  <a:srgbClr val="3333CC"/>
                </a:solidFill>
              </a:rPr>
              <a:t>romano, la ricotta romana, l’abbacchio romano e i salamini </a:t>
            </a:r>
          </a:p>
          <a:p>
            <a:pPr lvl="1">
              <a:defRPr/>
            </a:pPr>
            <a:r>
              <a:rPr lang="it-IT" altLang="it-IT" sz="1600">
                <a:solidFill>
                  <a:srgbClr val="3333CC"/>
                </a:solidFill>
              </a:rPr>
              <a:t>alla cacciatora non sono prodotti localmente. </a:t>
            </a:r>
            <a:endParaRPr lang="it-IT" altLang="it-IT" sz="1600">
              <a:solidFill>
                <a:srgbClr val="3333CC"/>
              </a:solidFill>
              <a:latin typeface="Times New Roman" pitchFamily="18" charset="0"/>
            </a:endParaRPr>
          </a:p>
          <a:p>
            <a:pPr lvl="1">
              <a:defRPr/>
            </a:pPr>
            <a:endParaRPr lang="it-IT" altLang="it-IT" sz="1600">
              <a:solidFill>
                <a:srgbClr val="3333CC"/>
              </a:solidFill>
              <a:latin typeface="Times New Roman" pitchFamily="18" charset="0"/>
            </a:endParaRPr>
          </a:p>
        </p:txBody>
      </p:sp>
      <p:pic>
        <p:nvPicPr>
          <p:cNvPr id="130052" name="Picture 4" descr="Kiwi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188" y="2611438"/>
            <a:ext cx="190817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3" name="Picture 5" descr="carciof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1808163"/>
            <a:ext cx="1770063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5" name="Picture 7" descr="Sedano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069975"/>
            <a:ext cx="19431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0" descr="Logo LILT piccolo riquadrat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287338" y="393700"/>
            <a:ext cx="8618537" cy="61579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it-IT" altLang="it-IT" sz="2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SPECIALITA’ PONTINE INSERITE NELL’ATLANTE </a:t>
            </a:r>
          </a:p>
          <a:p>
            <a:pPr algn="ctr">
              <a:defRPr/>
            </a:pPr>
            <a:r>
              <a:rPr lang="it-IT" altLang="it-IT" sz="2000" b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DEI PRODOTTI TRADIZIONALI DEL LAZIO</a:t>
            </a:r>
            <a:endParaRPr lang="it-IT" altLang="it-IT" sz="200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it-IT" altLang="it-IT" sz="2400">
                <a:solidFill>
                  <a:srgbClr val="FF0000"/>
                </a:solidFill>
              </a:rPr>
              <a:t>Paste fresche, pane, biscotti e dolci</a:t>
            </a:r>
          </a:p>
          <a:p>
            <a:pPr algn="ctr">
              <a:defRPr/>
            </a:pPr>
            <a:endParaRPr lang="it-IT" altLang="it-IT" b="0"/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Biscotti sezzesi 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Caciata di Sezze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Crostate di viscioli di sezze  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Tortolo di Sezze 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Paste di viscioli di Sezze</a:t>
            </a:r>
            <a:br>
              <a:rPr lang="it-IT" altLang="it-IT" sz="2000">
                <a:solidFill>
                  <a:srgbClr val="CC3300"/>
                </a:solidFill>
              </a:rPr>
            </a:br>
            <a:r>
              <a:rPr lang="it-IT" altLang="it-IT" sz="2000">
                <a:solidFill>
                  <a:srgbClr val="CC3300"/>
                </a:solidFill>
              </a:rPr>
              <a:t>Pagnottelle di salatuoro di Sezze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Spaccaregli di Sezze </a:t>
            </a:r>
            <a:br>
              <a:rPr lang="it-IT" altLang="it-IT" sz="2000">
                <a:solidFill>
                  <a:srgbClr val="CC3300"/>
                </a:solidFill>
              </a:rPr>
            </a:br>
            <a:r>
              <a:rPr lang="it-IT" altLang="it-IT" sz="2000">
                <a:solidFill>
                  <a:srgbClr val="CC3300"/>
                </a:solidFill>
              </a:rPr>
              <a:t>Pizza a gli mattono di Sezze (pizza a gli soio di Sezze)</a:t>
            </a:r>
            <a:br>
              <a:rPr lang="it-IT" altLang="it-IT" sz="2000">
                <a:solidFill>
                  <a:srgbClr val="CC3300"/>
                </a:solidFill>
              </a:rPr>
            </a:br>
            <a:r>
              <a:rPr lang="it-IT" altLang="it-IT" sz="2000">
                <a:solidFill>
                  <a:srgbClr val="CC3300"/>
                </a:solidFill>
              </a:rPr>
              <a:t>Caciatella di Maenza  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Ciambella all'acqua (ciammella all'acqua) di Maenza 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Frittelline di mele di Maenza 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Gliu panettono di Maenza 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CC3300"/>
                </a:solidFill>
              </a:rPr>
              <a:t>Le crespelle di Maenza</a:t>
            </a:r>
            <a:br>
              <a:rPr lang="it-IT" altLang="it-IT" sz="2000">
                <a:solidFill>
                  <a:srgbClr val="CC3300"/>
                </a:solidFill>
              </a:rPr>
            </a:br>
            <a:r>
              <a:rPr lang="it-IT" altLang="it-IT" sz="2000">
                <a:solidFill>
                  <a:srgbClr val="CC3300"/>
                </a:solidFill>
              </a:rPr>
              <a:t>I recresciuti di Maenza</a:t>
            </a:r>
            <a:br>
              <a:rPr lang="it-IT" altLang="it-IT" sz="2000">
                <a:solidFill>
                  <a:srgbClr val="CC3300"/>
                </a:solidFill>
              </a:rPr>
            </a:br>
            <a:r>
              <a:rPr lang="it-IT" altLang="it-IT" sz="2000">
                <a:solidFill>
                  <a:srgbClr val="CC3300"/>
                </a:solidFill>
              </a:rPr>
              <a:t> Ciambelle al vino moscato di Terracina</a:t>
            </a:r>
          </a:p>
          <a:p>
            <a:pPr algn="ctr">
              <a:buFontTx/>
              <a:buChar char="-"/>
              <a:defRPr/>
            </a:pPr>
            <a:r>
              <a:rPr lang="it-IT" altLang="it-IT" sz="1600">
                <a:solidFill>
                  <a:srgbClr val="CC3300"/>
                </a:solidFill>
              </a:rPr>
              <a:t>  </a:t>
            </a:r>
          </a:p>
        </p:txBody>
      </p:sp>
      <p:pic>
        <p:nvPicPr>
          <p:cNvPr id="21508" name="Picture 4" descr="TORTOLO DI SEZZ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813" y="1484313"/>
            <a:ext cx="14033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CROSTATA DI VISCIOLI DI SEZZ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1485900"/>
            <a:ext cx="1341437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1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0" y="233363"/>
            <a:ext cx="9144000" cy="61880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it-IT" altLang="it-IT" sz="2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SPECIALITA’ PONTINE INSERITE NELL’ATLANTE </a:t>
            </a:r>
          </a:p>
          <a:p>
            <a:pPr algn="ctr">
              <a:defRPr/>
            </a:pPr>
            <a:r>
              <a:rPr lang="it-IT" altLang="it-IT" sz="2000" b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DEI PRODOTTI TRADIZIONALI DEL LAZIO</a:t>
            </a:r>
            <a:endParaRPr lang="it-IT" altLang="it-IT" sz="200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it-IT" altLang="it-IT" sz="2400">
                <a:solidFill>
                  <a:srgbClr val="FF0000"/>
                </a:solidFill>
              </a:rPr>
              <a:t>Paste fresche, pane, biscotti e dolci</a:t>
            </a:r>
          </a:p>
          <a:p>
            <a:pPr algn="ctr">
              <a:defRPr/>
            </a:pPr>
            <a:endParaRPr lang="it-IT" altLang="it-IT" sz="240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it-IT" altLang="it-IT" sz="2000">
                <a:solidFill>
                  <a:srgbClr val="993300"/>
                </a:solidFill>
              </a:rPr>
              <a:t>Ciambelle di magro di Sermoneta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993300"/>
                </a:solidFill>
              </a:rPr>
              <a:t> Pezzetti (Sermoneta)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993300"/>
                </a:solidFill>
              </a:rPr>
              <a:t> Torta di ricotta di Sermoneta 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993300"/>
                </a:solidFill>
              </a:rPr>
              <a:t>Serpette di Sermoneta</a:t>
            </a:r>
            <a:br>
              <a:rPr lang="it-IT" altLang="it-IT" sz="2000">
                <a:solidFill>
                  <a:srgbClr val="993300"/>
                </a:solidFill>
              </a:rPr>
            </a:br>
            <a:r>
              <a:rPr lang="it-IT" altLang="it-IT" sz="2000">
                <a:solidFill>
                  <a:srgbClr val="993300"/>
                </a:solidFill>
              </a:rPr>
              <a:t> Ciambelle scottolate di Priverno (ciambelle col gelo; ciammelle d'acqua)</a:t>
            </a:r>
            <a:br>
              <a:rPr lang="it-IT" altLang="it-IT" sz="2000">
                <a:solidFill>
                  <a:srgbClr val="993300"/>
                </a:solidFill>
              </a:rPr>
            </a:br>
            <a:r>
              <a:rPr lang="it-IT" altLang="it-IT" sz="2000">
                <a:solidFill>
                  <a:srgbClr val="993300"/>
                </a:solidFill>
              </a:rPr>
              <a:t> Giglietti di Sermoneta e Priverno</a:t>
            </a:r>
          </a:p>
          <a:p>
            <a:pPr algn="ctr">
              <a:defRPr/>
            </a:pPr>
            <a:r>
              <a:rPr lang="it-IT" altLang="it-IT" sz="2000">
                <a:solidFill>
                  <a:srgbClr val="993300"/>
                </a:solidFill>
              </a:rPr>
              <a:t> Lacna stracciata di Norma</a:t>
            </a:r>
            <a:br>
              <a:rPr lang="it-IT" altLang="it-IT" sz="2000">
                <a:solidFill>
                  <a:srgbClr val="993300"/>
                </a:solidFill>
              </a:rPr>
            </a:br>
            <a:r>
              <a:rPr lang="it-IT" altLang="it-IT" sz="2000">
                <a:solidFill>
                  <a:srgbClr val="993300"/>
                </a:solidFill>
              </a:rPr>
              <a:t>   Mostarde ponzesi</a:t>
            </a:r>
            <a:br>
              <a:rPr lang="it-IT" altLang="it-IT" sz="2000">
                <a:solidFill>
                  <a:srgbClr val="993300"/>
                </a:solidFill>
              </a:rPr>
            </a:br>
            <a:r>
              <a:rPr lang="it-IT" altLang="it-IT" sz="2000">
                <a:solidFill>
                  <a:srgbClr val="993300"/>
                </a:solidFill>
              </a:rPr>
              <a:t> Panicella di Sperlonga</a:t>
            </a:r>
            <a:br>
              <a:rPr lang="it-IT" altLang="it-IT" sz="2000">
                <a:solidFill>
                  <a:srgbClr val="993300"/>
                </a:solidFill>
              </a:rPr>
            </a:br>
            <a:r>
              <a:rPr lang="it-IT" altLang="it-IT" sz="2000">
                <a:solidFill>
                  <a:srgbClr val="993300"/>
                </a:solidFill>
              </a:rPr>
              <a:t>  Pasta di mandorle (pasta de' mandole) di Maenza, Sezze, Latina</a:t>
            </a:r>
            <a:br>
              <a:rPr lang="it-IT" altLang="it-IT" sz="2000">
                <a:solidFill>
                  <a:srgbClr val="993300"/>
                </a:solidFill>
              </a:rPr>
            </a:br>
            <a:r>
              <a:rPr lang="it-IT" altLang="it-IT" sz="2000">
                <a:solidFill>
                  <a:srgbClr val="993300"/>
                </a:solidFill>
              </a:rPr>
              <a:t> Struffoli di Sezze e Lenola</a:t>
            </a:r>
            <a:br>
              <a:rPr lang="it-IT" altLang="it-IT" sz="2000">
                <a:solidFill>
                  <a:srgbClr val="993300"/>
                </a:solidFill>
              </a:rPr>
            </a:br>
            <a:r>
              <a:rPr lang="it-IT" altLang="it-IT" sz="2000">
                <a:solidFill>
                  <a:srgbClr val="993300"/>
                </a:solidFill>
              </a:rPr>
              <a:t> Tiella di Gaeta</a:t>
            </a:r>
            <a:br>
              <a:rPr lang="it-IT" altLang="it-IT" sz="2000">
                <a:solidFill>
                  <a:srgbClr val="993300"/>
                </a:solidFill>
              </a:rPr>
            </a:br>
            <a:r>
              <a:rPr lang="it-IT" altLang="it-IT" sz="2000">
                <a:solidFill>
                  <a:srgbClr val="993300"/>
                </a:solidFill>
              </a:rPr>
              <a:t> Torteri di Lenola</a:t>
            </a:r>
          </a:p>
          <a:p>
            <a:pPr algn="ctr">
              <a:defRPr/>
            </a:pPr>
            <a:r>
              <a:rPr lang="it-IT" altLang="it-IT" b="0"/>
              <a:t> </a:t>
            </a:r>
            <a:r>
              <a:rPr lang="it-IT" altLang="it-IT" sz="2000">
                <a:solidFill>
                  <a:srgbClr val="FF0000"/>
                </a:solidFill>
              </a:rPr>
              <a:t> </a:t>
            </a:r>
            <a:endParaRPr lang="it-IT" altLang="it-IT" sz="1600">
              <a:solidFill>
                <a:srgbClr val="FF0000"/>
              </a:solidFill>
            </a:endParaRPr>
          </a:p>
          <a:p>
            <a:pPr>
              <a:defRPr/>
            </a:pPr>
            <a:endParaRPr lang="it-IT" altLang="it-IT" sz="1600">
              <a:solidFill>
                <a:srgbClr val="000000"/>
              </a:solidFill>
            </a:endParaRPr>
          </a:p>
          <a:p>
            <a:pPr algn="just">
              <a:defRPr/>
            </a:pPr>
            <a:r>
              <a:rPr lang="it-IT" altLang="it-IT" sz="16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2532" name="Picture 11" descr="Tiella Gae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5003800"/>
            <a:ext cx="1836737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2" descr="Panicella di Sperlong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3222625"/>
            <a:ext cx="1474787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3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0" y="506413"/>
            <a:ext cx="8932863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altLang="it-IT" sz="2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ALTRI PRODOTTI TIPICI PONTINI</a:t>
            </a:r>
          </a:p>
          <a:p>
            <a:pPr algn="ctr">
              <a:defRPr/>
            </a:pPr>
            <a:endParaRPr lang="it-IT" altLang="it-IT" sz="240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it-IT" altLang="it-IT" sz="2800">
                <a:solidFill>
                  <a:srgbClr val="993300"/>
                </a:solidFill>
                <a:latin typeface="Times New Roman" pitchFamily="18" charset="0"/>
              </a:rPr>
              <a:t> Passata di pomodoro spagnoletta di Gaeta  </a:t>
            </a:r>
          </a:p>
          <a:p>
            <a:pPr algn="ctr">
              <a:defRPr/>
            </a:pPr>
            <a:r>
              <a:rPr lang="it-IT" altLang="it-IT" sz="2800">
                <a:solidFill>
                  <a:srgbClr val="993300"/>
                </a:solidFill>
                <a:latin typeface="Times New Roman" pitchFamily="18" charset="0"/>
              </a:rPr>
              <a:t>Carciofini sott’olio di Priverno </a:t>
            </a:r>
          </a:p>
          <a:p>
            <a:pPr algn="ctr">
              <a:defRPr/>
            </a:pPr>
            <a:r>
              <a:rPr lang="it-IT" altLang="it-IT" sz="2800">
                <a:solidFill>
                  <a:srgbClr val="993300"/>
                </a:solidFill>
                <a:latin typeface="Times New Roman" pitchFamily="18" charset="0"/>
              </a:rPr>
              <a:t>Marmellata di visciole</a:t>
            </a:r>
          </a:p>
          <a:p>
            <a:pPr algn="ctr">
              <a:defRPr/>
            </a:pPr>
            <a:r>
              <a:rPr lang="it-IT" altLang="it-IT" sz="2800">
                <a:solidFill>
                  <a:srgbClr val="993300"/>
                </a:solidFill>
                <a:latin typeface="Times New Roman" pitchFamily="18" charset="0"/>
              </a:rPr>
              <a:t>  Pasta di olive </a:t>
            </a:r>
          </a:p>
          <a:p>
            <a:pPr algn="ctr">
              <a:defRPr/>
            </a:pPr>
            <a:r>
              <a:rPr lang="it-IT" altLang="it-IT" sz="2800">
                <a:solidFill>
                  <a:srgbClr val="993300"/>
                </a:solidFill>
                <a:latin typeface="Times New Roman" pitchFamily="18" charset="0"/>
              </a:rPr>
              <a:t> Pestato di olive di Gaeta</a:t>
            </a:r>
          </a:p>
          <a:p>
            <a:pPr algn="ctr">
              <a:defRPr/>
            </a:pPr>
            <a:r>
              <a:rPr lang="it-IT" altLang="it-IT" sz="2800">
                <a:solidFill>
                  <a:srgbClr val="993300"/>
                </a:solidFill>
                <a:latin typeface="Times New Roman" pitchFamily="18" charset="0"/>
              </a:rPr>
              <a:t>   Miele monoflora di eucalipto dell’Agro Pontino</a:t>
            </a:r>
          </a:p>
          <a:p>
            <a:pPr algn="ctr">
              <a:defRPr/>
            </a:pPr>
            <a:r>
              <a:rPr lang="it-IT" altLang="it-IT" sz="2800">
                <a:solidFill>
                  <a:srgbClr val="993300"/>
                </a:solidFill>
                <a:latin typeface="Times New Roman" pitchFamily="18" charset="0"/>
              </a:rPr>
              <a:t> Tartufo dei Monti Lepini </a:t>
            </a:r>
          </a:p>
          <a:p>
            <a:pPr algn="ctr">
              <a:defRPr/>
            </a:pPr>
            <a:r>
              <a:rPr lang="it-IT" altLang="it-IT" sz="2800">
                <a:solidFill>
                  <a:srgbClr val="993300"/>
                </a:solidFill>
                <a:latin typeface="Times New Roman" pitchFamily="18" charset="0"/>
              </a:rPr>
              <a:t>altro...</a:t>
            </a:r>
          </a:p>
        </p:txBody>
      </p:sp>
      <p:pic>
        <p:nvPicPr>
          <p:cNvPr id="23556" name="Picture 5" descr="Il Mie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251450"/>
            <a:ext cx="140017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8" descr="Logo LILT piccolo riquadra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fondo giallo piramide con frut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223838" y="206375"/>
            <a:ext cx="8920162" cy="539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altLang="it-IT" sz="28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FILIERA ORTOFRUTTICOLA</a:t>
            </a:r>
          </a:p>
          <a:p>
            <a:pPr>
              <a:defRPr/>
            </a:pPr>
            <a:r>
              <a:rPr lang="it-IT" altLang="it-IT" sz="2800">
                <a:solidFill>
                  <a:srgbClr val="006600"/>
                </a:solidFill>
                <a:latin typeface="Times New Roman" pitchFamily="18" charset="0"/>
              </a:rPr>
              <a:t>     </a:t>
            </a:r>
          </a:p>
          <a:p>
            <a:pPr>
              <a:defRPr/>
            </a:pPr>
            <a:r>
              <a:rPr lang="it-IT" altLang="it-IT" sz="2800">
                <a:solidFill>
                  <a:srgbClr val="006600"/>
                </a:solidFill>
                <a:latin typeface="Times New Roman" pitchFamily="18" charset="0"/>
              </a:rPr>
              <a:t>     </a:t>
            </a:r>
            <a:r>
              <a:rPr lang="it-IT" altLang="it-IT" sz="2400">
                <a:solidFill>
                  <a:srgbClr val="006600"/>
                </a:solidFill>
                <a:latin typeface="Times New Roman" pitchFamily="18" charset="0"/>
                <a:hlinkClick r:id="rId4" action="ppaction://hlinkfile"/>
              </a:rPr>
              <a:t>Kiwi di Latina - IGP</a:t>
            </a:r>
            <a:endParaRPr lang="it-IT" altLang="it-IT" sz="2400">
              <a:solidFill>
                <a:srgbClr val="006600"/>
              </a:solidFill>
              <a:latin typeface="Times New Roman" pitchFamily="18" charset="0"/>
            </a:endParaRP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Arancio biondo di Fondi - PAT</a:t>
            </a:r>
            <a:r>
              <a:rPr lang="it-IT" altLang="it-IT" sz="2400">
                <a:solidFill>
                  <a:srgbClr val="993300"/>
                </a:solidFill>
              </a:rPr>
              <a:t>  </a:t>
            </a: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Fichi secchi di Sonnino  - PAT</a:t>
            </a:r>
            <a:r>
              <a:rPr lang="it-IT" altLang="it-IT"/>
              <a:t> </a:t>
            </a:r>
            <a:endParaRPr lang="it-IT" altLang="it-IT" sz="2400">
              <a:solidFill>
                <a:srgbClr val="993300"/>
              </a:solidFill>
              <a:latin typeface="Times New Roman" pitchFamily="18" charset="0"/>
            </a:endParaRP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Fragola di Terracina - PAT</a:t>
            </a:r>
            <a:r>
              <a:rPr lang="it-IT" altLang="it-IT" sz="2400">
                <a:solidFill>
                  <a:srgbClr val="993300"/>
                </a:solidFill>
              </a:rPr>
              <a:t> </a:t>
            </a: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Visciolo dei monti Lepini - PAT</a:t>
            </a:r>
            <a:r>
              <a:rPr lang="it-IT" altLang="it-IT" sz="2400">
                <a:solidFill>
                  <a:srgbClr val="993300"/>
                </a:solidFill>
              </a:rPr>
              <a:t> </a:t>
            </a: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Castagne di Norma</a:t>
            </a: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Ciliege di Maenza</a:t>
            </a: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Fichi di Pisterzo</a:t>
            </a: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Cocomeri del Triangolo d' oro  </a:t>
            </a:r>
            <a:r>
              <a:rPr lang="it-IT" altLang="it-IT">
                <a:solidFill>
                  <a:srgbClr val="993300"/>
                </a:solidFill>
                <a:latin typeface="Times New Roman" pitchFamily="18" charset="0"/>
              </a:rPr>
              <a:t>(Terracina-San Felice-Sabaudia)</a:t>
            </a:r>
          </a:p>
          <a:p>
            <a:pPr lvl="1">
              <a:defRPr/>
            </a:pPr>
            <a:r>
              <a:rPr lang="it-IT" altLang="it-IT" sz="2400">
                <a:solidFill>
                  <a:srgbClr val="993300"/>
                </a:solidFill>
                <a:latin typeface="Times New Roman" pitchFamily="18" charset="0"/>
              </a:rPr>
              <a:t>Uva Fragola di Roccagorga</a:t>
            </a:r>
          </a:p>
          <a:p>
            <a:pPr lvl="1">
              <a:defRPr/>
            </a:pPr>
            <a:r>
              <a:rPr lang="it-IT" altLang="it-IT" sz="1600" b="0">
                <a:solidFill>
                  <a:srgbClr val="003300"/>
                </a:solidFill>
              </a:rPr>
              <a:t>N.B. : </a:t>
            </a:r>
            <a:r>
              <a:rPr lang="it-IT" altLang="it-IT" sz="1600" b="0">
                <a:solidFill>
                  <a:srgbClr val="FF0000"/>
                </a:solidFill>
              </a:rPr>
              <a:t>PAT</a:t>
            </a:r>
            <a:r>
              <a:rPr lang="it-IT" altLang="it-IT" sz="1600" b="0">
                <a:solidFill>
                  <a:srgbClr val="003300"/>
                </a:solidFill>
              </a:rPr>
              <a:t>= Prodotto inserito </a:t>
            </a:r>
            <a:r>
              <a:rPr lang="it-IT" altLang="it-IT" sz="1600" b="0">
                <a:solidFill>
                  <a:srgbClr val="003300"/>
                </a:solidFill>
                <a:hlinkClick r:id="rId5" action="ppaction://hlinkfile"/>
              </a:rPr>
              <a:t>nell’elenco nazionale </a:t>
            </a:r>
            <a:r>
              <a:rPr lang="it-IT" altLang="it-IT" sz="1600" b="0">
                <a:solidFill>
                  <a:srgbClr val="003300"/>
                </a:solidFill>
              </a:rPr>
              <a:t>dei </a:t>
            </a:r>
            <a:r>
              <a:rPr lang="it-IT" altLang="it-IT" sz="1600" b="0">
                <a:solidFill>
                  <a:srgbClr val="FF0000"/>
                </a:solidFill>
              </a:rPr>
              <a:t>Prodotti Agroalimentari</a:t>
            </a:r>
          </a:p>
          <a:p>
            <a:pPr lvl="1">
              <a:defRPr/>
            </a:pPr>
            <a:r>
              <a:rPr lang="it-IT" altLang="it-IT" sz="1600" b="0">
                <a:solidFill>
                  <a:srgbClr val="FF0000"/>
                </a:solidFill>
              </a:rPr>
              <a:t>Tradizionali</a:t>
            </a:r>
            <a:r>
              <a:rPr lang="it-IT" altLang="it-IT" sz="1600" b="0">
                <a:solidFill>
                  <a:srgbClr val="003300"/>
                </a:solidFill>
              </a:rPr>
              <a:t> del MIPAAF-Decreto 5.06.2014</a:t>
            </a:r>
            <a:endParaRPr lang="it-IT" altLang="it-IT" sz="1600" b="0">
              <a:solidFill>
                <a:srgbClr val="003300"/>
              </a:solidFill>
              <a:latin typeface="Times New Roman" pitchFamily="18" charset="0"/>
            </a:endParaRPr>
          </a:p>
          <a:p>
            <a:pPr lvl="1">
              <a:defRPr/>
            </a:pPr>
            <a:endParaRPr lang="it-IT" altLang="it-IT" sz="1600" b="0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836988" y="665163"/>
            <a:ext cx="1030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2400">
                <a:solidFill>
                  <a:srgbClr val="336600"/>
                </a:solidFill>
                <a:latin typeface="Times New Roman" panose="02020603050405020304" pitchFamily="18" charset="0"/>
              </a:rPr>
              <a:t>Frutta</a:t>
            </a:r>
          </a:p>
        </p:txBody>
      </p:sp>
      <p:pic>
        <p:nvPicPr>
          <p:cNvPr id="24581" name="Picture 5" descr="Logo LILT piccolo riquadra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313" y="5970588"/>
            <a:ext cx="1182687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2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2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2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2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2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2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2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2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2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32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2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2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32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2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32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32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2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32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1321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1321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132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132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fondo giallo verd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206375" y="1539875"/>
            <a:ext cx="8937625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400">
                <a:solidFill>
                  <a:srgbClr val="CC3300"/>
                </a:solidFill>
              </a:rPr>
              <a:t>Prodotti Agroalimentari Tradizionali (PAT)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Broccoletti Sezzesi “sini” 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Carciofo di Sezze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Cicerchie di Campodimele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Cicoria di Catalogna Frastagliata di Gaeta (puntarelle) 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Lattuga signorinella di Formia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Lenticchie di Ventotene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Olive da mensa bianche e nere della provincia di Latina - olive di Gaeta, oliva bianca di Itri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Pomodoro spagnoletta del golfo di Gaeta e di Formia</a:t>
            </a:r>
          </a:p>
          <a:p>
            <a:r>
              <a:rPr lang="it-IT" altLang="it-IT" sz="2400">
                <a:solidFill>
                  <a:srgbClr val="008000"/>
                </a:solidFill>
                <a:latin typeface="Times New Roman" panose="02020603050405020304" pitchFamily="18" charset="0"/>
              </a:rPr>
              <a:t>Zucchina con il fiore  </a:t>
            </a:r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395288" y="0"/>
            <a:ext cx="8569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FILIERA ORTOFRUTTICOLA</a:t>
            </a:r>
            <a:endParaRPr lang="it-IT" sz="28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0" y="404813"/>
            <a:ext cx="89217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400">
                <a:solidFill>
                  <a:srgbClr val="006600"/>
                </a:solidFill>
                <a:latin typeface="Times New Roman" panose="02020603050405020304" pitchFamily="18" charset="0"/>
              </a:rPr>
              <a:t>Ortaggi</a:t>
            </a:r>
          </a:p>
          <a:p>
            <a:pPr algn="ctr"/>
            <a:r>
              <a:rPr lang="it-IT" altLang="it-IT" sz="2400">
                <a:solidFill>
                  <a:srgbClr val="006600"/>
                </a:solidFill>
                <a:latin typeface="Times New Roman" panose="02020603050405020304" pitchFamily="18" charset="0"/>
                <a:hlinkClick r:id="rId4" action="ppaction://hlinkfile"/>
              </a:rPr>
              <a:t>IGP: Sedano bianco di Sperlonga</a:t>
            </a:r>
            <a:r>
              <a:rPr lang="it-IT" altLang="it-IT" sz="2400">
                <a:solidFill>
                  <a:srgbClr val="006600"/>
                </a:solidFill>
                <a:latin typeface="Times New Roman" panose="02020603050405020304" pitchFamily="18" charset="0"/>
              </a:rPr>
              <a:t>,  </a:t>
            </a:r>
          </a:p>
          <a:p>
            <a:pPr algn="ctr"/>
            <a:r>
              <a:rPr lang="it-IT" altLang="it-IT" sz="2400">
                <a:solidFill>
                  <a:srgbClr val="006600"/>
                </a:solidFill>
                <a:latin typeface="Times New Roman" panose="02020603050405020304" pitchFamily="18" charset="0"/>
              </a:rPr>
              <a:t>    </a:t>
            </a:r>
            <a:r>
              <a:rPr lang="it-IT" altLang="it-IT" sz="2400">
                <a:solidFill>
                  <a:srgbClr val="006600"/>
                </a:solidFill>
                <a:latin typeface="Times New Roman" panose="02020603050405020304" pitchFamily="18" charset="0"/>
                <a:hlinkClick r:id="rId5" action="ppaction://hlinkfile"/>
              </a:rPr>
              <a:t>Carciofo romanesco di Sezze, Priverno, Sermoneta, Pontinia.</a:t>
            </a:r>
            <a:endParaRPr lang="it-IT" altLang="it-IT" sz="2400">
              <a:solidFill>
                <a:srgbClr val="3366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5606" name="Picture 7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1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1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1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1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1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1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1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1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1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1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1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1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1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pic>
        <p:nvPicPr>
          <p:cNvPr id="26628" name="Picture 4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250825" y="350838"/>
            <a:ext cx="8893175" cy="529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3200">
                <a:solidFill>
                  <a:schemeClr val="tx2"/>
                </a:solidFill>
              </a:rPr>
              <a:t>FILIERA VITIVINICOLA</a:t>
            </a:r>
          </a:p>
          <a:p>
            <a:pPr algn="ctr"/>
            <a:r>
              <a:rPr lang="it-IT" altLang="it-IT" sz="2800">
                <a:solidFill>
                  <a:schemeClr val="tx2"/>
                </a:solidFill>
              </a:rPr>
              <a:t>VINI</a:t>
            </a:r>
          </a:p>
          <a:p>
            <a:pPr algn="ctr"/>
            <a:r>
              <a:rPr lang="it-IT" altLang="it-IT" sz="2400">
                <a:hlinkClick r:id="rId4" action="ppaction://hlinkfile"/>
              </a:rPr>
              <a:t>Aprilia Doc</a:t>
            </a:r>
            <a:r>
              <a:rPr lang="it-IT" altLang="it-IT" sz="2400"/>
              <a:t>, </a:t>
            </a:r>
            <a:r>
              <a:rPr lang="it-IT" altLang="it-IT" sz="2400">
                <a:hlinkClick r:id="rId5" action="ppaction://hlinkfile"/>
              </a:rPr>
              <a:t>Cori Doc</a:t>
            </a:r>
            <a:r>
              <a:rPr lang="it-IT" altLang="it-IT" sz="2400"/>
              <a:t>, </a:t>
            </a:r>
            <a:r>
              <a:rPr lang="it-IT" altLang="it-IT" sz="2400">
                <a:hlinkClick r:id="rId6" action="ppaction://hlinkfile"/>
              </a:rPr>
              <a:t>Circeo Doc</a:t>
            </a:r>
            <a:r>
              <a:rPr lang="it-IT" altLang="it-IT" sz="2400"/>
              <a:t>, </a:t>
            </a:r>
            <a:r>
              <a:rPr lang="it-IT" altLang="it-IT" sz="2400">
                <a:hlinkClick r:id="rId7" action="ppaction://hlinkfile"/>
              </a:rPr>
              <a:t>Castelli Romani Doc</a:t>
            </a:r>
            <a:r>
              <a:rPr lang="it-IT" altLang="it-IT" sz="2400"/>
              <a:t>. e </a:t>
            </a:r>
            <a:r>
              <a:rPr lang="it-IT" altLang="it-IT" sz="2400">
                <a:hlinkClick r:id="rId8" action="ppaction://hlinkfile"/>
              </a:rPr>
              <a:t>Moscato di Terracina Doc</a:t>
            </a:r>
            <a:endParaRPr lang="it-IT" altLang="it-IT" sz="2400"/>
          </a:p>
          <a:p>
            <a:r>
              <a:rPr lang="it-IT" altLang="it-IT" b="0"/>
              <a:t> </a:t>
            </a:r>
          </a:p>
          <a:p>
            <a:r>
              <a:rPr lang="it-IT" altLang="it-IT" sz="2400"/>
              <a:t>A diffusione internazionale:</a:t>
            </a:r>
            <a:r>
              <a:rPr lang="it-IT" altLang="it-IT" sz="2400" b="0"/>
              <a:t>Merlot, Shiraz, Petit Verdot, Chardonnay, Cabernet Sauvignon, Viogner e Petit Manseng.</a:t>
            </a:r>
          </a:p>
          <a:p>
            <a:endParaRPr lang="it-IT" altLang="it-IT" sz="2400" b="0"/>
          </a:p>
          <a:p>
            <a:r>
              <a:rPr lang="it-IT" altLang="it-IT" sz="2400"/>
              <a:t>Nazionali:</a:t>
            </a:r>
            <a:r>
              <a:rPr lang="it-IT" altLang="it-IT" sz="2400" b="0"/>
              <a:t>Montepulciano d’Abruzzo, Sangiovese, Cesanese, Trebbiano, Malvasia e Grechetto.</a:t>
            </a:r>
          </a:p>
          <a:p>
            <a:endParaRPr lang="it-IT" altLang="it-IT" sz="2400" b="0"/>
          </a:p>
          <a:p>
            <a:r>
              <a:rPr lang="it-IT" altLang="it-IT" sz="2400"/>
              <a:t>Autoctoni:</a:t>
            </a:r>
            <a:r>
              <a:rPr lang="it-IT" altLang="it-IT" sz="2400" b="0"/>
              <a:t>Bellone, Biancolella di Ponza, Malvasia Puntinata, Arciprete Bianco, Nero Buono di Cori, Ottonese,</a:t>
            </a:r>
          </a:p>
          <a:p>
            <a:r>
              <a:rPr lang="it-IT" altLang="it-IT" sz="2400" b="0"/>
              <a:t>Greco, Giallo, Greco Moro e Sanginella Nera.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268288" y="5781675"/>
            <a:ext cx="65897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rgbClr val="CC3300"/>
                </a:solidFill>
              </a:rPr>
              <a:t>N.B: Dal 2010 la classificazione DOC è stata ricompresa nella categoria comunitaria DOP</a:t>
            </a:r>
            <a:r>
              <a:rPr lang="it-IT" altLang="it-IT"/>
              <a:t>          </a:t>
            </a:r>
          </a:p>
        </p:txBody>
      </p:sp>
      <p:pic>
        <p:nvPicPr>
          <p:cNvPr id="26631" name="Picture 7" descr="Logo LILT piccolo riquadrat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pic>
        <p:nvPicPr>
          <p:cNvPr id="27652" name="Picture 4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347663" y="385763"/>
            <a:ext cx="81454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it-IT" altLang="it-IT" sz="2800">
                <a:solidFill>
                  <a:srgbClr val="663300"/>
                </a:solidFill>
              </a:rPr>
              <a:t>FILIERA LATTIERO CASEARIA</a:t>
            </a:r>
            <a:r>
              <a:rPr lang="it-IT" altLang="it-IT" sz="2800" b="0"/>
              <a:t>    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282575" y="928688"/>
            <a:ext cx="85566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000">
                <a:solidFill>
                  <a:srgbClr val="CC3300"/>
                </a:solidFill>
              </a:rPr>
              <a:t>Dop : </a:t>
            </a:r>
            <a:r>
              <a:rPr lang="it-IT" altLang="it-IT" sz="2000">
                <a:solidFill>
                  <a:srgbClr val="CC3300"/>
                </a:solidFill>
                <a:hlinkClick r:id="rId4" action="ppaction://hlinkfile"/>
              </a:rPr>
              <a:t>mozzarella di bufala campana</a:t>
            </a:r>
            <a:r>
              <a:rPr lang="it-IT" altLang="it-IT" sz="2000">
                <a:solidFill>
                  <a:srgbClr val="CC3300"/>
                </a:solidFill>
              </a:rPr>
              <a:t>, </a:t>
            </a:r>
            <a:r>
              <a:rPr lang="it-IT" altLang="it-IT" sz="2000">
                <a:solidFill>
                  <a:srgbClr val="CC3300"/>
                </a:solidFill>
                <a:hlinkClick r:id="rId5" action="ppaction://hlinkfile"/>
              </a:rPr>
              <a:t>ricotta di bufala</a:t>
            </a:r>
          </a:p>
          <a:p>
            <a:pPr algn="ctr"/>
            <a:r>
              <a:rPr lang="it-IT" altLang="it-IT" sz="2000">
                <a:solidFill>
                  <a:srgbClr val="CC3300"/>
                </a:solidFill>
                <a:hlinkClick r:id="rId5" action="ppaction://hlinkfile"/>
              </a:rPr>
              <a:t>     campana</a:t>
            </a:r>
            <a:r>
              <a:rPr lang="it-IT" altLang="it-IT" sz="2000">
                <a:solidFill>
                  <a:srgbClr val="CC3300"/>
                </a:solidFill>
              </a:rPr>
              <a:t>, pecorino romano, ricotta romana. 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1350963" y="1728788"/>
            <a:ext cx="6421437" cy="524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000">
                <a:solidFill>
                  <a:srgbClr val="003300"/>
                </a:solidFill>
              </a:rPr>
              <a:t>SPECIALITA’ PONTINE INSERITE NELL’ATLANTE DEI PRODOTTI TRADIZIONALI DEL LAZIO: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Caciotta di bufala pontina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Squarquaglione dei Monti Lepini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Ricotta di pecora e capra dei Monti Lepini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Burrata di bufala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Caciocavallo di bufala (semplice e affumicato)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Caciocavallo vaccino (semplice e affumicato)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Cacioricotta di bufala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Formaggio di pecora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Formaggio di capra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Marzolina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Provola di bufala (semplice e affumicata)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Provola vaccina (semplice e affumicata)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Provolone vaccino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Scamorza vaccina</a:t>
            </a:r>
          </a:p>
          <a:p>
            <a:pPr algn="ctr"/>
            <a:r>
              <a:rPr lang="it-IT" altLang="it-IT" b="0"/>
              <a:t> </a:t>
            </a:r>
          </a:p>
        </p:txBody>
      </p:sp>
      <p:pic>
        <p:nvPicPr>
          <p:cNvPr id="27656" name="Picture 8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/>
      <p:bldP spid="64518" grpId="0"/>
      <p:bldP spid="645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pic>
        <p:nvPicPr>
          <p:cNvPr id="28676" name="Picture 4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311150" y="263525"/>
            <a:ext cx="84407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800">
                <a:solidFill>
                  <a:srgbClr val="663300"/>
                </a:solidFill>
              </a:rPr>
              <a:t>FILIERA DELLA CARNE</a:t>
            </a: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0" y="7207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400">
                <a:solidFill>
                  <a:srgbClr val="FF3300"/>
                </a:solidFill>
              </a:rPr>
              <a:t>Carni: Carni ovicaprine, Vitellone di Itri, Carni di bufala.</a:t>
            </a:r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0" y="1171575"/>
            <a:ext cx="914400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000">
                <a:solidFill>
                  <a:srgbClr val="008000"/>
                </a:solidFill>
              </a:rPr>
              <a:t>SPECIALITA’ PONTINE INSERITE NELL’ATLANTE DEI </a:t>
            </a:r>
          </a:p>
          <a:p>
            <a:pPr algn="ctr"/>
            <a:r>
              <a:rPr lang="it-IT" altLang="it-IT" sz="2000">
                <a:solidFill>
                  <a:srgbClr val="008000"/>
                </a:solidFill>
              </a:rPr>
              <a:t>PRODOTTI TRADIZIONALI DEL LAZIO</a:t>
            </a:r>
          </a:p>
          <a:p>
            <a:pPr algn="ctr"/>
            <a:r>
              <a:rPr lang="it-IT" altLang="it-IT" sz="2000">
                <a:solidFill>
                  <a:srgbClr val="008000"/>
                </a:solidFill>
              </a:rPr>
              <a:t>Salumi: 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Prosciutto di Bassiano</a:t>
            </a:r>
            <a:endParaRPr lang="it-IT" altLang="it-IT" sz="2000">
              <a:solidFill>
                <a:srgbClr val="008000"/>
              </a:solidFill>
            </a:endParaRP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Salsiccia al coriandolo di Monte San Biagio (fresca, conservata e secca)</a:t>
            </a:r>
            <a:endParaRPr lang="it-IT" altLang="it-IT" sz="2000">
              <a:solidFill>
                <a:srgbClr val="996600"/>
              </a:solidFill>
            </a:endParaRP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Guanciale dei Monti Lepini al maiale nero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Lardo stagionato dei Monti Lepini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Pancetta tesa stagionata alle erbe al maiale nero   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Prosciutto cotto al vino di Cori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Capocollo o lonza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Coppiette di maiale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Prosciutto di maiale nero dei Monti Lepini 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Salsiccia dei Monti Lepini al maiale nero 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salsiccia di fegato dei momti lepini al maiale nero </a:t>
            </a:r>
          </a:p>
          <a:p>
            <a:pPr algn="ctr"/>
            <a:r>
              <a:rPr lang="it-IT" altLang="it-IT" sz="2000">
                <a:solidFill>
                  <a:srgbClr val="993300"/>
                </a:solidFill>
              </a:rPr>
              <a:t>salsiccia paesana al coriandolo dei monti aurunci</a:t>
            </a:r>
          </a:p>
        </p:txBody>
      </p:sp>
      <p:pic>
        <p:nvPicPr>
          <p:cNvPr id="28680" name="Picture 10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3" grpId="0"/>
      <p:bldP spid="150534" grpId="0"/>
      <p:bldP spid="1505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pic>
        <p:nvPicPr>
          <p:cNvPr id="29700" name="Picture 4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282575" y="395288"/>
            <a:ext cx="85137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3200">
                <a:solidFill>
                  <a:srgbClr val="003399"/>
                </a:solidFill>
              </a:rPr>
              <a:t>FILIERA DELLA PESCA</a:t>
            </a:r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588963" y="931863"/>
            <a:ext cx="6196012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800">
                <a:solidFill>
                  <a:srgbClr val="003399"/>
                </a:solidFill>
              </a:rPr>
              <a:t> </a:t>
            </a:r>
            <a:r>
              <a:rPr lang="it-IT" altLang="it-IT" sz="2800">
                <a:solidFill>
                  <a:srgbClr val="0000FF"/>
                </a:solidFill>
              </a:rPr>
              <a:t>Tonno di Ponza  </a:t>
            </a:r>
          </a:p>
          <a:p>
            <a:pPr algn="ctr"/>
            <a:r>
              <a:rPr lang="it-IT" altLang="it-IT" sz="2800">
                <a:solidFill>
                  <a:srgbClr val="0000FF"/>
                </a:solidFill>
              </a:rPr>
              <a:t>Pesce azzurro</a:t>
            </a:r>
          </a:p>
          <a:p>
            <a:pPr algn="ctr"/>
            <a:r>
              <a:rPr lang="it-IT" altLang="it-IT" sz="2800">
                <a:solidFill>
                  <a:srgbClr val="0000FF"/>
                </a:solidFill>
              </a:rPr>
              <a:t>Cefalo calamita del Lago di Fondi</a:t>
            </a:r>
          </a:p>
          <a:p>
            <a:pPr algn="ctr"/>
            <a:r>
              <a:rPr lang="it-IT" altLang="it-IT" sz="2800">
                <a:solidFill>
                  <a:srgbClr val="0000FF"/>
                </a:solidFill>
              </a:rPr>
              <a:t>Cozze del Golfo di Gaeta e Formia</a:t>
            </a:r>
          </a:p>
          <a:p>
            <a:pPr algn="ctr"/>
            <a:r>
              <a:rPr lang="it-IT" altLang="it-IT" sz="2800">
                <a:solidFill>
                  <a:srgbClr val="0000FF"/>
                </a:solidFill>
              </a:rPr>
              <a:t>Vongole del Golfo di Gaeta e Formia</a:t>
            </a:r>
          </a:p>
          <a:p>
            <a:pPr algn="ctr"/>
            <a:r>
              <a:rPr lang="it-IT" altLang="it-IT" sz="2800">
                <a:solidFill>
                  <a:srgbClr val="0000FF"/>
                </a:solidFill>
              </a:rPr>
              <a:t>Telline e cannolicchi di Minturno</a:t>
            </a:r>
            <a:r>
              <a:rPr lang="it-IT" altLang="it-IT" sz="2800" b="0"/>
              <a:t> 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0" y="4202113"/>
            <a:ext cx="9144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800">
                <a:solidFill>
                  <a:srgbClr val="003399"/>
                </a:solidFill>
              </a:rPr>
              <a:t>Prodotti ittici:</a:t>
            </a:r>
          </a:p>
          <a:p>
            <a:pPr algn="ctr"/>
            <a:r>
              <a:rPr lang="it-IT" altLang="it-IT" sz="2800">
                <a:solidFill>
                  <a:srgbClr val="0000FF"/>
                </a:solidFill>
              </a:rPr>
              <a:t>Alice marinate</a:t>
            </a:r>
          </a:p>
          <a:p>
            <a:pPr algn="ctr"/>
            <a:r>
              <a:rPr lang="it-IT" altLang="it-IT" sz="2800">
                <a:solidFill>
                  <a:srgbClr val="0000FF"/>
                </a:solidFill>
              </a:rPr>
              <a:t>Alice sotto sale di Gaeta</a:t>
            </a:r>
          </a:p>
          <a:p>
            <a:pPr algn="ctr"/>
            <a:r>
              <a:rPr lang="it-IT" altLang="it-IT" sz="280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29704" name="Picture 9" descr="ALICI SOTTO SALE DEL GOLFO DI GAE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5130800"/>
            <a:ext cx="214630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1" descr="CALAMITA DEL LAGO DI FOND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013" y="977900"/>
            <a:ext cx="2036762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2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/>
      <p:bldP spid="70662" grpId="0"/>
      <p:bldP spid="7066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323850" y="177800"/>
            <a:ext cx="8820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3200">
                <a:solidFill>
                  <a:srgbClr val="008000"/>
                </a:solidFill>
              </a:rPr>
              <a:t>FILIERA OLIVICOLA</a:t>
            </a:r>
            <a:r>
              <a:rPr lang="it-IT" altLang="it-IT" sz="2600">
                <a:solidFill>
                  <a:srgbClr val="008000"/>
                </a:solidFill>
                <a:latin typeface="Times New Roman" panose="02020603050405020304" pitchFamily="18" charset="0"/>
              </a:rPr>
              <a:t> </a:t>
            </a:r>
            <a:endParaRPr lang="it-IT" altLang="it-IT" b="0">
              <a:solidFill>
                <a:srgbClr val="CC3300"/>
              </a:solidFill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19125" y="633413"/>
            <a:ext cx="7934325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400"/>
              <a:t>     </a:t>
            </a:r>
            <a:r>
              <a:rPr lang="it-IT" altLang="it-IT" sz="2400">
                <a:hlinkClick r:id="rId4" action="ppaction://hlinkfile"/>
              </a:rPr>
              <a:t>Olio delle Colline Pontine DOP</a:t>
            </a:r>
            <a:endParaRPr lang="it-IT" altLang="it-IT" sz="2400"/>
          </a:p>
          <a:p>
            <a:pPr algn="ctr"/>
            <a:r>
              <a:rPr lang="it-IT" altLang="it-IT" sz="2400"/>
              <a:t> </a:t>
            </a:r>
            <a:r>
              <a:rPr lang="it-IT" altLang="it-IT" sz="2400" b="0"/>
              <a:t> </a:t>
            </a:r>
          </a:p>
          <a:p>
            <a:r>
              <a:rPr lang="it-IT" altLang="it-IT" sz="2400">
                <a:solidFill>
                  <a:srgbClr val="008000"/>
                </a:solidFill>
              </a:rPr>
              <a:t>11.728 produttori distribuiti su 10.314 ettari che coltivano circa 2.500.000 piante principalmente della varietà Itrana (circa il 70%).</a:t>
            </a:r>
            <a:r>
              <a:rPr lang="it-IT" altLang="it-IT" sz="2400" b="0">
                <a:solidFill>
                  <a:schemeClr val="accent2"/>
                </a:solidFill>
              </a:rPr>
              <a:t> </a:t>
            </a:r>
          </a:p>
          <a:p>
            <a:r>
              <a:rPr lang="it-IT" altLang="it-IT" sz="2400">
                <a:solidFill>
                  <a:srgbClr val="996600"/>
                </a:solidFill>
              </a:rPr>
              <a:t>La produzione di olive da olio è di 25.000.000 Kg l’anno, molite principalmente nei 56 frantoi della provincia.</a:t>
            </a:r>
            <a:r>
              <a:rPr lang="it-IT" altLang="it-IT" sz="2400">
                <a:solidFill>
                  <a:srgbClr val="009900"/>
                </a:solidFill>
              </a:rPr>
              <a:t> </a:t>
            </a:r>
          </a:p>
          <a:p>
            <a:r>
              <a:rPr lang="it-IT" altLang="it-IT" sz="2400"/>
              <a:t>La produzione media annua è di 4.600.000 kg di olio e 5.000.000 di olive da mensa, per un giro d’affari complessivo stimato intorno ai 30 milioni di euro.</a:t>
            </a:r>
            <a:r>
              <a:rPr lang="it-IT" altLang="it-IT" sz="2400" b="0"/>
              <a:t> </a:t>
            </a:r>
          </a:p>
          <a:p>
            <a:r>
              <a:rPr lang="it-IT" altLang="it-IT" sz="2400" b="0">
                <a:solidFill>
                  <a:srgbClr val="006600"/>
                </a:solidFill>
              </a:rPr>
              <a:t>La maggiore produzione di olive è concentrata</a:t>
            </a:r>
          </a:p>
          <a:p>
            <a:r>
              <a:rPr lang="it-IT" altLang="it-IT" sz="2400" b="0">
                <a:solidFill>
                  <a:srgbClr val="006600"/>
                </a:solidFill>
              </a:rPr>
              <a:t>nei comuni di Itri, Cori, Rocca Massima e</a:t>
            </a:r>
          </a:p>
          <a:p>
            <a:r>
              <a:rPr lang="it-IT" altLang="it-IT" sz="2400" b="0">
                <a:solidFill>
                  <a:srgbClr val="006600"/>
                </a:solidFill>
              </a:rPr>
              <a:t>Sonnino e i soggetti interessati sono</a:t>
            </a:r>
          </a:p>
          <a:p>
            <a:r>
              <a:rPr lang="it-IT" altLang="it-IT" sz="2400" b="0">
                <a:solidFill>
                  <a:srgbClr val="006600"/>
                </a:solidFill>
              </a:rPr>
              <a:t>organizzati o in ditte individuali o in cooperative</a:t>
            </a:r>
            <a:r>
              <a:rPr lang="it-IT" altLang="it-IT" sz="2000" b="0">
                <a:solidFill>
                  <a:srgbClr val="006600"/>
                </a:solidFill>
              </a:rPr>
              <a:t>.</a:t>
            </a:r>
            <a:r>
              <a:rPr lang="it-IT" altLang="it-IT" sz="2400" b="0">
                <a:solidFill>
                  <a:srgbClr val="006600"/>
                </a:solidFill>
              </a:rPr>
              <a:t> </a:t>
            </a:r>
          </a:p>
          <a:p>
            <a:endParaRPr lang="it-IT" altLang="it-IT" sz="1600" b="0">
              <a:solidFill>
                <a:srgbClr val="006600"/>
              </a:solidFill>
            </a:endParaRPr>
          </a:p>
          <a:p>
            <a:r>
              <a:rPr lang="it-IT" altLang="it-IT" sz="1600"/>
              <a:t>(fonte: Paesaggi dell’extravergine -  Aspol Latina)</a:t>
            </a:r>
            <a:endParaRPr lang="it-IT" altLang="it-IT" sz="1600" b="0"/>
          </a:p>
        </p:txBody>
      </p:sp>
      <p:pic>
        <p:nvPicPr>
          <p:cNvPr id="53255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60563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0" name="Picture 8" descr="colline pont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25" y="0"/>
            <a:ext cx="1565275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9" descr="Logo LILT piccolo riquadrat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/>
      <p:bldP spid="7475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52500"/>
          </a:xfrm>
        </p:spPr>
        <p:txBody>
          <a:bodyPr/>
          <a:lstStyle/>
          <a:p>
            <a:pPr eaLnBrk="1" hangingPunct="1"/>
            <a:endParaRPr lang="it-IT" altLang="it-IT" smtClean="0"/>
          </a:p>
        </p:txBody>
      </p:sp>
      <p:pic>
        <p:nvPicPr>
          <p:cNvPr id="31747" name="Picture 3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0" y="2122488"/>
            <a:ext cx="8694738" cy="438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/>
              <a:t> </a:t>
            </a:r>
            <a:r>
              <a:rPr lang="it-IT" altLang="it-IT" sz="2400"/>
              <a:t>L’olio extravergine d’oliva è l’unico olio </a:t>
            </a:r>
          </a:p>
          <a:p>
            <a:pPr algn="ctr"/>
            <a:r>
              <a:rPr lang="it-IT" altLang="it-IT" sz="2400"/>
              <a:t>presente nella dieta mediterranea </a:t>
            </a:r>
          </a:p>
          <a:p>
            <a:pPr algn="ctr"/>
            <a:r>
              <a:rPr lang="it-IT" altLang="it-IT" sz="2400"/>
              <a:t>richiamandone pienamente lo spirito e la cultura.</a:t>
            </a:r>
          </a:p>
          <a:p>
            <a:pPr algn="ctr"/>
            <a:r>
              <a:rPr lang="it-IT" altLang="it-IT" sz="2400"/>
              <a:t>I suoi effetti benefici si esplicano in tutti gli </a:t>
            </a:r>
          </a:p>
          <a:p>
            <a:pPr algn="ctr"/>
            <a:r>
              <a:rPr lang="it-IT" altLang="it-IT" sz="2400"/>
              <a:t>apparati del nostro organismo.</a:t>
            </a:r>
          </a:p>
          <a:p>
            <a:pPr algn="ctr"/>
            <a:r>
              <a:rPr lang="it-IT" altLang="it-IT" sz="2400"/>
              <a:t> 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</a:rPr>
              <a:t>E’ stato dimostrato che un’alimentazione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</a:rPr>
              <a:t>di tipo mediterraneo svolge azioni preventive 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</a:rPr>
              <a:t>contro alcuni  tumori, come quello del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</a:rPr>
              <a:t>seno, del colon, del tratto digestivo e</a:t>
            </a:r>
          </a:p>
          <a:p>
            <a:pPr algn="ctr"/>
            <a:r>
              <a:rPr lang="it-IT" altLang="it-IT" sz="2400">
                <a:solidFill>
                  <a:srgbClr val="FF0000"/>
                </a:solidFill>
              </a:rPr>
              <a:t>quelli legati a cause ormonali.</a:t>
            </a:r>
          </a:p>
          <a:p>
            <a:pPr algn="ctr"/>
            <a:r>
              <a:rPr lang="it-IT" altLang="it-IT"/>
              <a:t> 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239713" y="331788"/>
            <a:ext cx="8504237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3200">
                <a:solidFill>
                  <a:srgbClr val="008000"/>
                </a:solidFill>
              </a:rPr>
              <a:t>FILIERA OLIVICOLA</a:t>
            </a:r>
            <a:r>
              <a:rPr lang="it-IT" altLang="it-IT" sz="2800">
                <a:solidFill>
                  <a:srgbClr val="008000"/>
                </a:solidFill>
              </a:rPr>
              <a:t> </a:t>
            </a:r>
          </a:p>
          <a:p>
            <a:pPr algn="ctr"/>
            <a:r>
              <a:rPr lang="it-IT" altLang="it-IT">
                <a:solidFill>
                  <a:srgbClr val="009900"/>
                </a:solidFill>
                <a:hlinkClick r:id="rId4" action="ppaction://hlinkfile"/>
              </a:rPr>
              <a:t>Olio delle Colline Pontine DOP</a:t>
            </a:r>
            <a:endParaRPr lang="it-IT" altLang="it-IT">
              <a:solidFill>
                <a:srgbClr val="009900"/>
              </a:solidFill>
            </a:endParaRPr>
          </a:p>
        </p:txBody>
      </p:sp>
      <p:pic>
        <p:nvPicPr>
          <p:cNvPr id="118790" name="Picture 19" descr="Bottiglia LIL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175" y="1935163"/>
            <a:ext cx="1139825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365125" y="1341438"/>
            <a:ext cx="8474075" cy="500062"/>
          </a:xfrm>
          <a:prstGeom prst="rect">
            <a:avLst/>
          </a:prstGeom>
          <a:solidFill>
            <a:srgbClr val="00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/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360363" y="1331913"/>
            <a:ext cx="8531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2400">
                <a:solidFill>
                  <a:srgbClr val="FF0000"/>
                </a:solidFill>
              </a:rPr>
              <a:t>  </a:t>
            </a:r>
            <a:r>
              <a:rPr lang="it-IT" altLang="it-IT" sz="2400">
                <a:solidFill>
                  <a:schemeClr val="bg1"/>
                </a:solidFill>
              </a:rPr>
              <a:t>L’olio extravergine d’oliva in prima linea contro i  tumori</a:t>
            </a:r>
          </a:p>
        </p:txBody>
      </p:sp>
      <p:pic>
        <p:nvPicPr>
          <p:cNvPr id="31753" name="Picture 10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pic>
        <p:nvPicPr>
          <p:cNvPr id="32771" name="Picture 4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452438" y="992188"/>
            <a:ext cx="8162925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it-IT" altLang="it-IT" sz="2000">
                <a:solidFill>
                  <a:srgbClr val="003300"/>
                </a:solidFill>
              </a:rPr>
              <a:t>A Latina, il Dipartimento di Scienze e Biologie Medico-Chirurgiche del Polo pontino dell’Universita’ La Sapienza di Roma ha condotto la ricerca sull’attività antineoplastica dell’extravergine di oliva monovarietale, col contributo della Lega Italiana per la Lotta contro i Tumori (LILT), dell’Assessorato alle Attività Produttive della Provincia di Latina, della Fondazione Roma e dell’Associazione CAPOL (Centro Assaggiatori Produzioni Olivicole Latina).</a:t>
            </a:r>
          </a:p>
          <a:p>
            <a:endParaRPr lang="it-IT" altLang="it-IT" sz="2000"/>
          </a:p>
          <a:p>
            <a:r>
              <a:rPr lang="it-IT" altLang="it-IT" sz="2000"/>
              <a:t>Lo studio è stato condotto sulla cultivar itrana presente negli uliveti della provincia di Latina.</a:t>
            </a:r>
            <a:endParaRPr lang="it-IT" altLang="it-IT" sz="2000">
              <a:solidFill>
                <a:srgbClr val="FF3300"/>
              </a:solidFill>
            </a:endParaRPr>
          </a:p>
          <a:p>
            <a:endParaRPr lang="it-IT" altLang="it-IT" sz="2000"/>
          </a:p>
          <a:p>
            <a:r>
              <a:rPr lang="it-IT" altLang="it-IT" sz="2000"/>
              <a:t>Dalla ricerca si evince che i </a:t>
            </a:r>
            <a:r>
              <a:rPr lang="it-IT" altLang="it-IT" sz="2000">
                <a:solidFill>
                  <a:srgbClr val="FF0000"/>
                </a:solidFill>
              </a:rPr>
              <a:t>“Polifenoli dell’olio extravergine di oliva sopprimono la capacità invasiva delle cellule del cancro </a:t>
            </a:r>
          </a:p>
          <a:p>
            <a:r>
              <a:rPr lang="it-IT" altLang="it-IT" sz="2000">
                <a:solidFill>
                  <a:srgbClr val="FF0000"/>
                </a:solidFill>
              </a:rPr>
              <a:t>della vescica attraverso la modulazione delle metalloproteasi”</a:t>
            </a:r>
            <a:r>
              <a:rPr lang="it-IT" altLang="it-IT">
                <a:solidFill>
                  <a:srgbClr val="FF0000"/>
                </a:solidFill>
              </a:rPr>
              <a:t> </a:t>
            </a:r>
            <a:endParaRPr lang="it-IT" altLang="it-IT" sz="2000">
              <a:solidFill>
                <a:srgbClr val="FF0000"/>
              </a:solidFill>
            </a:endParaRPr>
          </a:p>
          <a:p>
            <a:endParaRPr lang="it-IT" altLang="it-IT" sz="2000">
              <a:solidFill>
                <a:srgbClr val="FF0000"/>
              </a:solidFill>
            </a:endParaRPr>
          </a:p>
          <a:p>
            <a:r>
              <a:rPr lang="it-IT" altLang="it-IT" sz="2000">
                <a:solidFill>
                  <a:srgbClr val="FF3300"/>
                </a:solidFill>
              </a:rPr>
              <a:t>Nel mese di maggio 2014, i risultati dello studio sono stati pubblicati sulla rivista scientifica “Nutrition and Cancer”.</a:t>
            </a:r>
          </a:p>
        </p:txBody>
      </p:sp>
      <p:sp>
        <p:nvSpPr>
          <p:cNvPr id="32773" name="Rectangle 10"/>
          <p:cNvSpPr>
            <a:spLocks noChangeArrowheads="1"/>
          </p:cNvSpPr>
          <p:nvPr/>
        </p:nvSpPr>
        <p:spPr bwMode="auto">
          <a:xfrm>
            <a:off x="571500" y="209550"/>
            <a:ext cx="8143875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3200">
                <a:solidFill>
                  <a:srgbClr val="009900"/>
                </a:solidFill>
              </a:rPr>
              <a:t>FILIERA OLIVICOLA</a:t>
            </a:r>
          </a:p>
          <a:p>
            <a:pPr algn="ctr"/>
            <a:r>
              <a:rPr lang="it-IT" altLang="it-IT">
                <a:solidFill>
                  <a:srgbClr val="009900"/>
                </a:solidFill>
              </a:rPr>
              <a:t>Olio delle Colline Pontine DOP</a:t>
            </a:r>
          </a:p>
          <a:p>
            <a:pPr algn="ctr"/>
            <a:endParaRPr lang="it-IT" altLang="it-IT" sz="3200">
              <a:solidFill>
                <a:srgbClr val="009900"/>
              </a:solidFill>
            </a:endParaRPr>
          </a:p>
        </p:txBody>
      </p:sp>
      <p:pic>
        <p:nvPicPr>
          <p:cNvPr id="32774" name="Picture 11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arbone and Lendaro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66950"/>
            <a:ext cx="914400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225" y="1212850"/>
            <a:ext cx="1882775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0" y="1471613"/>
            <a:ext cx="2584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0">
                <a:solidFill>
                  <a:srgbClr val="FF3300"/>
                </a:solidFill>
              </a:rPr>
              <a:t>Articolo pubblicato sulla</a:t>
            </a:r>
          </a:p>
          <a:p>
            <a:pPr eaLnBrk="1" hangingPunct="1"/>
            <a:r>
              <a:rPr lang="it-IT" altLang="it-IT" b="0">
                <a:solidFill>
                  <a:srgbClr val="FF3300"/>
                </a:solidFill>
              </a:rPr>
              <a:t>Rivista “NUTRITION</a:t>
            </a:r>
          </a:p>
          <a:p>
            <a:pPr eaLnBrk="1" hangingPunct="1"/>
            <a:r>
              <a:rPr lang="it-IT" altLang="it-IT" b="0">
                <a:solidFill>
                  <a:srgbClr val="FF3300"/>
                </a:solidFill>
              </a:rPr>
              <a:t>AND CANCER” - 2014</a:t>
            </a: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0" y="5903913"/>
            <a:ext cx="8991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i="1">
                <a:solidFill>
                  <a:srgbClr val="FF3300"/>
                </a:solidFill>
              </a:rPr>
              <a:t>“I polifenoli dell’olio extravergine di oliva sopprimono la capacità invasiva delle </a:t>
            </a:r>
          </a:p>
          <a:p>
            <a:r>
              <a:rPr lang="it-IT" altLang="it-IT" i="1">
                <a:solidFill>
                  <a:srgbClr val="FF3300"/>
                </a:solidFill>
              </a:rPr>
              <a:t>cellule del cancro della vescica attraverso la modulazione delle metalloproteasi”</a:t>
            </a:r>
          </a:p>
        </p:txBody>
      </p:sp>
      <p:sp>
        <p:nvSpPr>
          <p:cNvPr id="33798" name="Line 7"/>
          <p:cNvSpPr>
            <a:spLocks noChangeShapeType="1"/>
          </p:cNvSpPr>
          <p:nvPr/>
        </p:nvSpPr>
        <p:spPr bwMode="auto">
          <a:xfrm flipH="1">
            <a:off x="2032000" y="3441700"/>
            <a:ext cx="457200" cy="2400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33799" name="Picture 8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Rectangle 4"/>
          <p:cNvSpPr>
            <a:spLocks noChangeArrowheads="1"/>
          </p:cNvSpPr>
          <p:nvPr/>
        </p:nvSpPr>
        <p:spPr bwMode="auto">
          <a:xfrm>
            <a:off x="1657350" y="254000"/>
            <a:ext cx="634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0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0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3801" name="Rectangle 10"/>
          <p:cNvSpPr>
            <a:spLocks noChangeArrowheads="1"/>
          </p:cNvSpPr>
          <p:nvPr/>
        </p:nvSpPr>
        <p:spPr bwMode="auto">
          <a:xfrm>
            <a:off x="2324100" y="638175"/>
            <a:ext cx="461645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3200">
                <a:solidFill>
                  <a:srgbClr val="008000"/>
                </a:solidFill>
              </a:rPr>
              <a:t>FILIERA OLIVICOLA</a:t>
            </a:r>
            <a:r>
              <a:rPr lang="it-IT" altLang="it-IT" sz="2800">
                <a:solidFill>
                  <a:srgbClr val="008000"/>
                </a:solidFill>
              </a:rPr>
              <a:t> </a:t>
            </a:r>
          </a:p>
          <a:p>
            <a:pPr algn="ctr"/>
            <a:r>
              <a:rPr lang="it-IT" altLang="it-IT">
                <a:solidFill>
                  <a:srgbClr val="009900"/>
                </a:solidFill>
              </a:rPr>
              <a:t>Olio delle Colline Pontine DOP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pic>
        <p:nvPicPr>
          <p:cNvPr id="34820" name="Picture 4" descr="Sfondo giallo bam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239713"/>
            <a:ext cx="9144000" cy="658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2400">
                <a:solidFill>
                  <a:srgbClr val="008000"/>
                </a:solidFill>
              </a:rPr>
              <a:t>Raccomandazioni sui consumi alimentari settimanali</a:t>
            </a:r>
            <a:r>
              <a:rPr lang="it-IT" altLang="it-IT" sz="2400"/>
              <a:t> </a:t>
            </a:r>
          </a:p>
          <a:p>
            <a:pPr algn="ctr"/>
            <a:endParaRPr lang="it-IT" altLang="it-IT" sz="2400"/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Zucchero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CC3300"/>
                </a:solidFill>
              </a:rPr>
              <a:t>un cucchiaino 2 volte al giorno.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Bevande alcoliche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CC3300"/>
                </a:solidFill>
              </a:rPr>
              <a:t>(vino e/o birra durante i pasti) 1 o 2 bicchieri al giorno.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Sale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CC3300"/>
                </a:solidFill>
              </a:rPr>
              <a:t>cercare di sostituirlo con spezie e aromi, utilizzare il sale iodato.</a:t>
            </a:r>
            <a:r>
              <a:rPr lang="it-IT" altLang="it-IT" sz="2000"/>
              <a:t>  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Latte e yogurt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CC3300"/>
                </a:solidFill>
              </a:rPr>
              <a:t>2 volte al giorno (possibilmente alternandoli)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Derivati del latte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CC3300"/>
                </a:solidFill>
              </a:rPr>
              <a:t>4 volte a settimana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Condimenti </a:t>
            </a:r>
            <a:r>
              <a:rPr lang="it-IT" altLang="it-IT" sz="2000">
                <a:solidFill>
                  <a:srgbClr val="CC3300"/>
                </a:solidFill>
              </a:rPr>
              <a:t>1 porzione a pasto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Carni </a:t>
            </a:r>
            <a:r>
              <a:rPr lang="it-IT" altLang="it-IT" sz="2000">
                <a:solidFill>
                  <a:srgbClr val="CC3300"/>
                </a:solidFill>
              </a:rPr>
              <a:t>2 volte a settimana(carni rosse) o 3 volte (carni bianche)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Salumi </a:t>
            </a:r>
            <a:r>
              <a:rPr lang="it-IT" altLang="it-IT" sz="2000">
                <a:solidFill>
                  <a:srgbClr val="CC3300"/>
                </a:solidFill>
              </a:rPr>
              <a:t>1 volta a settimana</a:t>
            </a:r>
            <a:r>
              <a:rPr lang="it-IT" altLang="it-IT" sz="2000"/>
              <a:t> 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Uova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CC3300"/>
                </a:solidFill>
              </a:rPr>
              <a:t>2 volte a settimana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Pesce</a:t>
            </a:r>
            <a:r>
              <a:rPr lang="it-IT" altLang="it-IT" sz="2000"/>
              <a:t> </a:t>
            </a:r>
            <a:r>
              <a:rPr lang="it-IT" altLang="it-IT" sz="2000">
                <a:solidFill>
                  <a:srgbClr val="CC3300"/>
                </a:solidFill>
              </a:rPr>
              <a:t>3 volte a settimana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Legumi </a:t>
            </a:r>
            <a:r>
              <a:rPr lang="it-IT" altLang="it-IT" sz="2000">
                <a:solidFill>
                  <a:srgbClr val="CC3300"/>
                </a:solidFill>
              </a:rPr>
              <a:t>2 volte a settimana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Patate </a:t>
            </a:r>
            <a:r>
              <a:rPr lang="it-IT" altLang="it-IT" sz="2000">
                <a:solidFill>
                  <a:srgbClr val="CC3300"/>
                </a:solidFill>
              </a:rPr>
              <a:t>2 volte a settimana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Pane </a:t>
            </a:r>
            <a:r>
              <a:rPr lang="it-IT" altLang="it-IT" sz="2000">
                <a:solidFill>
                  <a:srgbClr val="CC3300"/>
                </a:solidFill>
              </a:rPr>
              <a:t>2 volte al giorno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Fette biscottate </a:t>
            </a:r>
            <a:r>
              <a:rPr lang="it-IT" altLang="it-IT" sz="2000">
                <a:solidFill>
                  <a:srgbClr val="CC3300"/>
                </a:solidFill>
              </a:rPr>
              <a:t>1 volta al giorno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Pasta e riso </a:t>
            </a:r>
            <a:r>
              <a:rPr lang="it-IT" altLang="it-IT" sz="2000">
                <a:solidFill>
                  <a:srgbClr val="CC3300"/>
                </a:solidFill>
              </a:rPr>
              <a:t>1 volta al giorno</a:t>
            </a:r>
          </a:p>
          <a:p>
            <a:pPr algn="just"/>
            <a:r>
              <a:rPr lang="it-IT" altLang="it-IT" sz="2000">
                <a:solidFill>
                  <a:srgbClr val="663300"/>
                </a:solidFill>
              </a:rPr>
              <a:t>Frutta e verdura </a:t>
            </a:r>
            <a:r>
              <a:rPr lang="it-IT" altLang="it-IT" sz="2000">
                <a:solidFill>
                  <a:srgbClr val="CC3300"/>
                </a:solidFill>
              </a:rPr>
              <a:t>5 porzioni al giorno (2 di frutta e 3 di verdura </a:t>
            </a:r>
          </a:p>
          <a:p>
            <a:pPr algn="just"/>
            <a:r>
              <a:rPr lang="it-IT" altLang="it-IT" sz="2000">
                <a:solidFill>
                  <a:srgbClr val="CC3300"/>
                </a:solidFill>
              </a:rPr>
              <a:t>o viceversa)</a:t>
            </a:r>
            <a:r>
              <a:rPr lang="it-IT" altLang="it-IT" sz="2000"/>
              <a:t>   </a:t>
            </a:r>
          </a:p>
          <a:p>
            <a:r>
              <a:rPr lang="it-IT" altLang="it-IT">
                <a:solidFill>
                  <a:srgbClr val="000000"/>
                </a:solidFill>
              </a:rPr>
              <a:t>N.B. : Niente alcol in gravidanza, allattamento, durante l’infanzia </a:t>
            </a:r>
          </a:p>
          <a:p>
            <a:r>
              <a:rPr lang="it-IT" altLang="it-IT">
                <a:solidFill>
                  <a:srgbClr val="000000"/>
                </a:solidFill>
              </a:rPr>
              <a:t>           e sotto i 16 anni o in caso di patologie e sovrappeso.</a:t>
            </a:r>
            <a:r>
              <a:rPr lang="it-IT" altLang="it-IT" sz="2000"/>
              <a:t>   </a:t>
            </a:r>
          </a:p>
        </p:txBody>
      </p:sp>
      <p:pic>
        <p:nvPicPr>
          <p:cNvPr id="34822" name="Picture 6" descr="Logo LILT piccolo riquadra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5992813"/>
            <a:ext cx="116205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9" descr="Sfondo giallo bam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6" name="Picture 12" descr="cetriolob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3" y="2851150"/>
            <a:ext cx="11525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7" name="Picture 13" descr="Sedan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2638425"/>
            <a:ext cx="6667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9" name="Picture 15" descr="Zucchin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125788"/>
            <a:ext cx="311150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82" name="Picture 18" descr="Carotab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789363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5" name="Picture 11" descr="cetriol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911475"/>
            <a:ext cx="341313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81" name="Picture 17" descr="Carot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775" y="2771775"/>
            <a:ext cx="433388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8" name="Picture 14" descr="Sedanobi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4137025"/>
            <a:ext cx="12954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0" name="Rectangle 21"/>
          <p:cNvSpPr>
            <a:spLocks noChangeArrowheads="1"/>
          </p:cNvSpPr>
          <p:nvPr/>
        </p:nvSpPr>
        <p:spPr bwMode="auto">
          <a:xfrm>
            <a:off x="1187450" y="428625"/>
            <a:ext cx="6697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altLang="it-IT" sz="2400">
                <a:solidFill>
                  <a:srgbClr val="0099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PROGETTO DI EDUCAZIONE  ALIMENTARE</a:t>
            </a:r>
            <a:endParaRPr lang="it-IT" altLang="it-IT" sz="2400" u="sng">
              <a:solidFill>
                <a:srgbClr val="0099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3572" name="Picture 20" descr="I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1216025"/>
            <a:ext cx="987425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3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25" y="4854575"/>
            <a:ext cx="3081338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3" name="Picture 23" descr="Logo LILT piccolo riquadrat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313" y="5949950"/>
            <a:ext cx="1182687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 advTm="10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0" descr="Sfondo giallo co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 descr="cuore li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1508125"/>
            <a:ext cx="26765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 descr="GRAZI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4194175"/>
            <a:ext cx="32718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11"/>
          <p:cNvSpPr>
            <a:spLocks noChangeArrowheads="1"/>
          </p:cNvSpPr>
          <p:nvPr/>
        </p:nvSpPr>
        <p:spPr bwMode="auto">
          <a:xfrm>
            <a:off x="4430713" y="2487613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6870" name="Rectangle 13"/>
          <p:cNvSpPr>
            <a:spLocks noChangeArrowheads="1"/>
          </p:cNvSpPr>
          <p:nvPr/>
        </p:nvSpPr>
        <p:spPr bwMode="auto">
          <a:xfrm>
            <a:off x="217488" y="4837113"/>
            <a:ext cx="86931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/>
              <a:t>Bibliografia </a:t>
            </a:r>
          </a:p>
          <a:p>
            <a:r>
              <a:rPr lang="it-IT" altLang="it-IT"/>
              <a:t>LILT -</a:t>
            </a:r>
            <a:r>
              <a:rPr lang="it-IT" altLang="it-IT" b="0"/>
              <a:t>Settimana Nazionale per la Prevenzione Oncologica 2014</a:t>
            </a:r>
          </a:p>
          <a:p>
            <a:pPr algn="just"/>
            <a:r>
              <a:rPr lang="it-IT" altLang="it-IT">
                <a:solidFill>
                  <a:srgbClr val="000000"/>
                </a:solidFill>
              </a:rPr>
              <a:t>MIPAAF -</a:t>
            </a:r>
            <a:r>
              <a:rPr lang="it-IT" altLang="it-IT" b="0">
                <a:solidFill>
                  <a:srgbClr val="000000"/>
                </a:solidFill>
              </a:rPr>
              <a:t>Decreto 5.06.2014 - Elenco nazionale prodotti </a:t>
            </a:r>
          </a:p>
          <a:p>
            <a:pPr algn="just"/>
            <a:r>
              <a:rPr lang="it-IT" altLang="it-IT" b="0">
                <a:solidFill>
                  <a:srgbClr val="000000"/>
                </a:solidFill>
              </a:rPr>
              <a:t>agroalimentari tradizionali</a:t>
            </a:r>
          </a:p>
          <a:p>
            <a:r>
              <a:rPr lang="it-IT" altLang="it-IT"/>
              <a:t>Costituzione </a:t>
            </a:r>
            <a:r>
              <a:rPr lang="it-IT" altLang="it-IT" b="0"/>
              <a:t>dell’Organizzazione mondiale della Sanità</a:t>
            </a:r>
          </a:p>
          <a:p>
            <a:r>
              <a:rPr lang="it-IT" altLang="it-IT"/>
              <a:t>Paesaggi dell’extravergine  </a:t>
            </a:r>
            <a:r>
              <a:rPr lang="it-IT" altLang="it-IT" b="0"/>
              <a:t>- Aspol LT - Capol LT</a:t>
            </a:r>
          </a:p>
        </p:txBody>
      </p:sp>
      <p:pic>
        <p:nvPicPr>
          <p:cNvPr id="36871" name="Picture 14" descr="Logo LILT piccolo riquadra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5905500"/>
            <a:ext cx="1270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9" descr="Sfondo menù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AutoShape 11">
            <a:hlinkClick r:id="rId5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90513" y="6110288"/>
            <a:ext cx="976312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b="0">
                <a:hlinkClick r:id="rId6" action="ppaction://hlinkpres?slideindex=1&amp;slidetitle="/>
              </a:rPr>
              <a:t>Indietro</a:t>
            </a:r>
            <a:endParaRPr lang="it-IT" altLang="it-IT" b="0"/>
          </a:p>
        </p:txBody>
      </p:sp>
      <p:pic>
        <p:nvPicPr>
          <p:cNvPr id="37892" name="Picture 15" descr="Logo LILT piccolo riquadrat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313" y="5992813"/>
            <a:ext cx="118268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ple 10">
        <a:dk1>
          <a:srgbClr val="007673"/>
        </a:dk1>
        <a:lt1>
          <a:srgbClr val="FFFFFF"/>
        </a:lt1>
        <a:dk2>
          <a:srgbClr val="3399FF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DCAFF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ple 11">
        <a:dk1>
          <a:srgbClr val="003366"/>
        </a:dk1>
        <a:lt1>
          <a:srgbClr val="FFFFFF"/>
        </a:lt1>
        <a:dk2>
          <a:srgbClr val="119B3C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ACBAF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4571</TotalTime>
  <Words>2368</Words>
  <Application>Microsoft Office PowerPoint</Application>
  <PresentationFormat>Presentazione su schermo (4:3)</PresentationFormat>
  <Paragraphs>360</Paragraphs>
  <Slides>34</Slides>
  <Notes>30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34</vt:i4>
      </vt:variant>
    </vt:vector>
  </HeadingPairs>
  <TitlesOfParts>
    <vt:vector size="41" baseType="lpstr">
      <vt:lpstr>MS PGothic</vt:lpstr>
      <vt:lpstr>Arial</vt:lpstr>
      <vt:lpstr>Monotype Sorts</vt:lpstr>
      <vt:lpstr>Times New Roman</vt:lpstr>
      <vt:lpstr>Wingdings</vt:lpstr>
      <vt:lpstr>1_Struttura predefinita</vt:lpstr>
      <vt:lpstr>2_Maple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Pubblieffe - Terracina</dc:creator>
  <cp:lastModifiedBy>ASUS</cp:lastModifiedBy>
  <cp:revision>328</cp:revision>
  <dcterms:created xsi:type="dcterms:W3CDTF">2014-09-18T16:49:57Z</dcterms:created>
  <dcterms:modified xsi:type="dcterms:W3CDTF">2019-09-01T18:22:42Z</dcterms:modified>
</cp:coreProperties>
</file>