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5" r:id="rId8"/>
    <p:sldId id="257" r:id="rId9"/>
    <p:sldId id="263" r:id="rId10"/>
    <p:sldId id="266" r:id="rId11"/>
    <p:sldId id="267" r:id="rId12"/>
    <p:sldId id="264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BDEC3F-E9FA-4035-9DB9-43A33B019DAA}" type="datetimeFigureOut">
              <a:rPr lang="it-IT" smtClean="0"/>
              <a:pPr/>
              <a:t>01/09/2019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86DA8EC-EB3F-42FD-9008-95462B1ACE9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Uso e abuso dei pesticidi alla luce del nuovo PAN</a:t>
            </a:r>
            <a:endParaRPr lang="it-IT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515278"/>
          </a:xfrm>
        </p:spPr>
        <p:txBody>
          <a:bodyPr>
            <a:normAutofit/>
          </a:bodyPr>
          <a:lstStyle/>
          <a:p>
            <a:endParaRPr lang="it-IT" dirty="0" smtClean="0">
              <a:solidFill>
                <a:srgbClr val="FFFF00"/>
              </a:solidFill>
            </a:endParaRPr>
          </a:p>
          <a:p>
            <a:endParaRPr lang="it-IT" dirty="0" smtClean="0"/>
          </a:p>
          <a:p>
            <a:r>
              <a:rPr lang="it-IT" b="1" dirty="0" smtClean="0">
                <a:solidFill>
                  <a:schemeClr val="bg2">
                    <a:lumMod val="50000"/>
                  </a:schemeClr>
                </a:solidFill>
              </a:rPr>
              <a:t>Terracina, </a:t>
            </a:r>
            <a:r>
              <a:rPr lang="it-IT" dirty="0" smtClean="0">
                <a:solidFill>
                  <a:schemeClr val="bg2">
                    <a:lumMod val="50000"/>
                  </a:schemeClr>
                </a:solidFill>
              </a:rPr>
              <a:t>primo</a:t>
            </a:r>
            <a:r>
              <a:rPr lang="it-IT" b="1" dirty="0" smtClean="0">
                <a:solidFill>
                  <a:schemeClr val="bg2">
                    <a:lumMod val="50000"/>
                  </a:schemeClr>
                </a:solidFill>
              </a:rPr>
              <a:t> settembre 2019</a:t>
            </a:r>
          </a:p>
          <a:p>
            <a:endParaRPr lang="it-IT" dirty="0" smtClean="0"/>
          </a:p>
          <a:p>
            <a:r>
              <a:rPr lang="it-IT" b="1" dirty="0" smtClean="0">
                <a:solidFill>
                  <a:srgbClr val="00B050"/>
                </a:solidFill>
              </a:rPr>
              <a:t>Parco della Rimembranza</a:t>
            </a:r>
          </a:p>
          <a:p>
            <a:endParaRPr lang="it-IT" dirty="0" smtClean="0"/>
          </a:p>
          <a:p>
            <a:pPr algn="r"/>
            <a:r>
              <a:rPr lang="it-IT" b="1" dirty="0" smtClean="0">
                <a:solidFill>
                  <a:srgbClr val="C00000"/>
                </a:solidFill>
              </a:rPr>
              <a:t>Renato Bottiglia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 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1371600" y="3684588"/>
            <a:ext cx="7772400" cy="914400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00B050"/>
                </a:solidFill>
              </a:rPr>
              <a:t>La Repubblica tutela la salute come fondamentale diritto dell’</a:t>
            </a:r>
            <a:r>
              <a:rPr lang="it-IT" sz="3200" b="1" dirty="0" err="1" smtClean="0">
                <a:solidFill>
                  <a:srgbClr val="00B050"/>
                </a:solidFill>
              </a:rPr>
              <a:t>individuo…</a:t>
            </a:r>
            <a:endParaRPr lang="it-IT" sz="3200" b="1" dirty="0">
              <a:solidFill>
                <a:srgbClr val="00B05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6715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Art. 32 della COSTITUZIONE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857232"/>
            <a:ext cx="8183880" cy="4500594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B050"/>
                </a:solidFill>
              </a:rPr>
              <a:t>L’iniziativa economica privata è libera.</a:t>
            </a:r>
            <a:br>
              <a:rPr lang="it-IT" sz="2800" dirty="0" smtClean="0">
                <a:solidFill>
                  <a:srgbClr val="00B050"/>
                </a:solidFill>
              </a:rPr>
            </a:br>
            <a:r>
              <a:rPr lang="it-IT" sz="2800" dirty="0" smtClean="0">
                <a:solidFill>
                  <a:srgbClr val="00B050"/>
                </a:solidFill>
              </a:rPr>
              <a:t>Non può svolgersi in contrasto con l’utilità sociale o in modo da recare danno alla sicurezza, alla libertà, alla dignità umana.</a:t>
            </a:r>
            <a:endParaRPr lang="it-IT" sz="2800" dirty="0">
              <a:solidFill>
                <a:srgbClr val="00B05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500166" y="1000108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</a:rPr>
              <a:t>Art. 41 della COSTITUZIONE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85786" y="785794"/>
            <a:ext cx="750099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</a:rPr>
              <a:t>              </a:t>
            </a:r>
            <a:r>
              <a:rPr lang="it-IT" sz="2800" b="1" dirty="0" smtClean="0">
                <a:solidFill>
                  <a:srgbClr val="C00000"/>
                </a:solidFill>
              </a:rPr>
              <a:t>Gruppo NO PESTICIDI</a:t>
            </a:r>
          </a:p>
          <a:p>
            <a:endParaRPr lang="it-IT" sz="2800" b="1" dirty="0" smtClean="0">
              <a:solidFill>
                <a:srgbClr val="C00000"/>
              </a:solidFill>
            </a:endParaRPr>
          </a:p>
          <a:p>
            <a:r>
              <a:rPr lang="it-IT" sz="2800" b="1" dirty="0" smtClean="0">
                <a:solidFill>
                  <a:srgbClr val="0070C0"/>
                </a:solidFill>
              </a:rPr>
              <a:t>Il Gruppo </a:t>
            </a:r>
            <a:r>
              <a:rPr lang="it-IT" sz="2800" b="1" dirty="0" err="1" smtClean="0">
                <a:solidFill>
                  <a:srgbClr val="0070C0"/>
                </a:solidFill>
              </a:rPr>
              <a:t>Facebook</a:t>
            </a:r>
            <a:r>
              <a:rPr lang="it-IT" sz="2800" b="1" dirty="0" smtClean="0">
                <a:solidFill>
                  <a:srgbClr val="0070C0"/>
                </a:solidFill>
              </a:rPr>
              <a:t> NO PESTICIDI nasce il 19 agosto 2015 per coinvolgere gli amministratori locali sulla questione pesticidi nelle campagne.</a:t>
            </a:r>
          </a:p>
          <a:p>
            <a:endParaRPr lang="it-IT" sz="2800" b="1" dirty="0" smtClean="0">
              <a:solidFill>
                <a:srgbClr val="0070C0"/>
              </a:solidFill>
            </a:endParaRPr>
          </a:p>
          <a:p>
            <a:r>
              <a:rPr lang="it-IT" sz="2800" b="1" dirty="0" smtClean="0">
                <a:solidFill>
                  <a:srgbClr val="0070C0"/>
                </a:solidFill>
              </a:rPr>
              <a:t>Successivamente è diventato riferimento nazionale.</a:t>
            </a:r>
          </a:p>
          <a:p>
            <a:endParaRPr lang="it-IT" sz="2800" b="1" dirty="0" smtClean="0">
              <a:solidFill>
                <a:srgbClr val="0070C0"/>
              </a:solidFill>
            </a:endParaRPr>
          </a:p>
          <a:p>
            <a:r>
              <a:rPr lang="it-IT" sz="2800" b="1" dirty="0" smtClean="0">
                <a:solidFill>
                  <a:srgbClr val="0070C0"/>
                </a:solidFill>
              </a:rPr>
              <a:t>Attualmente conta circa 60.000 membri.  </a:t>
            </a:r>
            <a:endParaRPr lang="it-IT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Users\GIOVANNI\Desktop\Nuova cartella\EFFETTO DERIV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576513"/>
            <a:ext cx="5742577" cy="3658083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571472" y="571480"/>
            <a:ext cx="79296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</a:rPr>
              <a:t>EFFETTO DERIVA: DISPERSIONE AEREA DELLE PARTICELLE </a:t>
            </a:r>
            <a:r>
              <a:rPr lang="it-IT" b="1" dirty="0" err="1" smtClean="0">
                <a:solidFill>
                  <a:schemeClr val="accent2"/>
                </a:solidFill>
              </a:rPr>
              <a:t>DI</a:t>
            </a:r>
            <a:r>
              <a:rPr lang="it-IT" b="1" dirty="0" smtClean="0">
                <a:solidFill>
                  <a:schemeClr val="accent2"/>
                </a:solidFill>
              </a:rPr>
              <a:t> MISCELA </a:t>
            </a:r>
            <a:r>
              <a:rPr lang="it-IT" b="1" dirty="0" err="1" smtClean="0">
                <a:solidFill>
                  <a:schemeClr val="accent2"/>
                </a:solidFill>
              </a:rPr>
              <a:t>DI</a:t>
            </a:r>
            <a:r>
              <a:rPr lang="it-IT" b="1" dirty="0" smtClean="0">
                <a:solidFill>
                  <a:schemeClr val="accent2"/>
                </a:solidFill>
              </a:rPr>
              <a:t> PRODOTTI FITOSANITARI USATI PER I TRATTAMENTI IN AGRICOLTURA CHE NON RAGGIUNGONO IL BERSAGLIO MA SI DIFFONDONO NELL’AMBIENTE CIRCOSTANTE.</a:t>
            </a:r>
            <a:endParaRPr lang="it-IT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1511300" y="295275"/>
          <a:ext cx="6121400" cy="6269038"/>
        </p:xfrm>
        <a:graphic>
          <a:graphicData uri="http://schemas.openxmlformats.org/presentationml/2006/ole">
            <p:oleObj spid="_x0000_s93186" name="Documento" r:id="rId3" imgW="6121400" imgH="6269218" progId="Word.Document.12">
              <p:embed/>
            </p:oleObj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143108" y="5786454"/>
            <a:ext cx="455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Attualmente le firme sono 35.000</a:t>
            </a:r>
            <a:endParaRPr lang="it-IT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Users\GIOVANNI\Desktop\Nuova cartella\effetto deriva f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19" y="2285992"/>
            <a:ext cx="7421657" cy="4174682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714348" y="642918"/>
            <a:ext cx="78581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C00000"/>
                </a:solidFill>
              </a:rPr>
              <a:t>Cosa è stato chiesto con la petizione?</a:t>
            </a:r>
          </a:p>
          <a:p>
            <a:pPr>
              <a:buFont typeface="Arial" pitchFamily="34" charset="0"/>
              <a:buChar char="•"/>
            </a:pPr>
            <a:r>
              <a:rPr lang="it-IT" b="1" dirty="0" smtClean="0">
                <a:solidFill>
                  <a:srgbClr val="0070C0"/>
                </a:solidFill>
              </a:rPr>
              <a:t>Distanze di sicurezza</a:t>
            </a:r>
          </a:p>
          <a:p>
            <a:pPr>
              <a:buFont typeface="Arial" pitchFamily="34" charset="0"/>
              <a:buChar char="•"/>
            </a:pPr>
            <a:r>
              <a:rPr lang="it-IT" b="1" dirty="0" smtClean="0">
                <a:solidFill>
                  <a:srgbClr val="0070C0"/>
                </a:solidFill>
              </a:rPr>
              <a:t>Obbligo di avviso</a:t>
            </a:r>
          </a:p>
          <a:p>
            <a:pPr>
              <a:buFont typeface="Arial" pitchFamily="34" charset="0"/>
              <a:buChar char="•"/>
            </a:pPr>
            <a:r>
              <a:rPr lang="it-IT" b="1" dirty="0" smtClean="0">
                <a:solidFill>
                  <a:srgbClr val="0070C0"/>
                </a:solidFill>
              </a:rPr>
              <a:t>Adeguate sanzioni </a:t>
            </a:r>
            <a:endParaRPr lang="it-IT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IOVANNI\Desktop\PHOTO-2019-09-01-12-35-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3" y="152400"/>
            <a:ext cx="8562975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42910" y="857232"/>
            <a:ext cx="77867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</a:rPr>
              <a:t>GERARCHIA LEGGI</a:t>
            </a:r>
            <a:r>
              <a:rPr lang="it-IT" sz="2400" b="1" dirty="0" smtClean="0">
                <a:solidFill>
                  <a:srgbClr val="0070C0"/>
                </a:solidFill>
              </a:rPr>
              <a:t>:</a:t>
            </a:r>
          </a:p>
          <a:p>
            <a:endParaRPr lang="it-IT" sz="2400" dirty="0" smtClean="0"/>
          </a:p>
          <a:p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DIRETTIVA EUROPEA 2009/128/CE che ha istituito un quadro per l’azione comunitaria ai fini dell’utilizzo sostenibile dei pesticidi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it-IT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Decreto Legislativo n. 150 del 14 agosto 2012 che recepisce la direttiva europea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it-IT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PAN (Piano di Azione Nazionale per l’utilizzo dei prodotti fitosanitari  decreto interministeriale 22 gennaio 2014.</a:t>
            </a:r>
            <a:endParaRPr lang="it-I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85720" y="571480"/>
            <a:ext cx="850112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C00000"/>
                </a:solidFill>
              </a:rPr>
              <a:t>Il PAN</a:t>
            </a:r>
          </a:p>
          <a:p>
            <a:pPr algn="ctr"/>
            <a:endParaRPr lang="it-IT" sz="2800" b="1" dirty="0" smtClean="0">
              <a:solidFill>
                <a:srgbClr val="C00000"/>
              </a:solidFill>
            </a:endParaRPr>
          </a:p>
          <a:p>
            <a:r>
              <a:rPr lang="it-IT" sz="2400" b="1" dirty="0" smtClean="0">
                <a:solidFill>
                  <a:srgbClr val="0070C0"/>
                </a:solidFill>
              </a:rPr>
              <a:t>Il Piano d’Azione Nazionale per l’uso sostenibile dei prodotti fitosanitari è soggetto a revisione obbligatoria quinquennale.</a:t>
            </a: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b="1" dirty="0" smtClean="0">
                <a:solidFill>
                  <a:srgbClr val="0070C0"/>
                </a:solidFill>
              </a:rPr>
              <a:t>Nel 2019 il PAN è venuto a scadenza e si è proceduto al suo rinnovo.</a:t>
            </a: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b="1" dirty="0" smtClean="0">
                <a:solidFill>
                  <a:srgbClr val="0070C0"/>
                </a:solidFill>
              </a:rPr>
              <a:t>Attualmente è stata divulgata la bozza che è soggetta fino al 15 ottobre alle osservazioni dei cittadini, associazioni ambientaliste e di categoria,…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1142984"/>
            <a:ext cx="842968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C00000"/>
                </a:solidFill>
              </a:rPr>
              <a:t>Il PAN</a:t>
            </a:r>
          </a:p>
          <a:p>
            <a:endParaRPr lang="it-IT" dirty="0" smtClean="0"/>
          </a:p>
          <a:p>
            <a:r>
              <a:rPr lang="it-IT" sz="2400" b="1" dirty="0" smtClean="0">
                <a:solidFill>
                  <a:srgbClr val="0070C0"/>
                </a:solidFill>
              </a:rPr>
              <a:t>Nella </a:t>
            </a:r>
            <a:r>
              <a:rPr lang="it-IT" sz="2400" b="1" dirty="0" smtClean="0">
                <a:solidFill>
                  <a:srgbClr val="0070C0"/>
                </a:solidFill>
              </a:rPr>
              <a:t>bozza </a:t>
            </a:r>
            <a:r>
              <a:rPr lang="it-IT" sz="2400" b="1" dirty="0" smtClean="0">
                <a:solidFill>
                  <a:srgbClr val="C00000"/>
                </a:solidFill>
              </a:rPr>
              <a:t>finalmente</a:t>
            </a:r>
            <a:r>
              <a:rPr lang="it-IT" sz="2400" b="1" dirty="0" smtClean="0">
                <a:solidFill>
                  <a:srgbClr val="0070C0"/>
                </a:solidFill>
              </a:rPr>
              <a:t> è stata presa in considerazione la popolazione rurale </a:t>
            </a:r>
            <a:endParaRPr lang="it-IT" sz="2400" b="1" dirty="0" smtClean="0">
              <a:solidFill>
                <a:srgbClr val="0070C0"/>
              </a:solidFill>
            </a:endParaRPr>
          </a:p>
          <a:p>
            <a:endParaRPr lang="it-IT" sz="2400" b="1" dirty="0" smtClean="0">
              <a:solidFill>
                <a:srgbClr val="0070C0"/>
              </a:solidFill>
            </a:endParaRPr>
          </a:p>
          <a:p>
            <a:r>
              <a:rPr lang="it-IT" sz="2400" b="1" dirty="0" smtClean="0">
                <a:solidFill>
                  <a:srgbClr val="0070C0"/>
                </a:solidFill>
              </a:rPr>
              <a:t>“L’uso dei prodotti fitosanitari nelle superficie agricole adiacenti alle aree frequentate dalla popolazione o da gruppi vulnerabili, oppure adiacenti alle abitazioni o loro pertinenze (giardino, vialetto, orto ad uso famigliare, </a:t>
            </a:r>
            <a:r>
              <a:rPr lang="it-IT" sz="2400" b="1" dirty="0" err="1" smtClean="0">
                <a:solidFill>
                  <a:srgbClr val="0070C0"/>
                </a:solidFill>
              </a:rPr>
              <a:t>ecc…</a:t>
            </a:r>
            <a:r>
              <a:rPr lang="it-IT" sz="2400" b="1" dirty="0" smtClean="0">
                <a:solidFill>
                  <a:srgbClr val="0070C0"/>
                </a:solidFill>
              </a:rPr>
              <a:t>), è vietato ad una distanza inferiore dai 50 ai 5 </a:t>
            </a:r>
            <a:r>
              <a:rPr lang="it-IT" sz="2400" b="1" dirty="0" err="1" smtClean="0">
                <a:solidFill>
                  <a:srgbClr val="0070C0"/>
                </a:solidFill>
              </a:rPr>
              <a:t>metri</a:t>
            </a:r>
            <a:r>
              <a:rPr lang="it-IT" sz="2400" b="1" dirty="0" err="1" smtClean="0">
                <a:solidFill>
                  <a:srgbClr val="0070C0"/>
                </a:solidFill>
              </a:rPr>
              <a:t>………</a:t>
            </a:r>
            <a:r>
              <a:rPr lang="it-IT" sz="2400" b="1" dirty="0" smtClean="0">
                <a:solidFill>
                  <a:srgbClr val="0070C0"/>
                </a:solidFill>
              </a:rPr>
              <a:t>” </a:t>
            </a:r>
            <a:endParaRPr lang="it-IT" sz="24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GIOVANNI\Desktop\Nuova cartella\BADEN POWE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214686"/>
            <a:ext cx="3324225" cy="3133725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500034" y="642918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</a:rPr>
              <a:t>Cerchiamo di vivere su questa terra in maniera saggia e come disse </a:t>
            </a:r>
            <a:r>
              <a:rPr lang="it-IT" sz="2800" b="1" dirty="0" err="1" smtClean="0">
                <a:solidFill>
                  <a:srgbClr val="0070C0"/>
                </a:solidFill>
              </a:rPr>
              <a:t>Baden</a:t>
            </a:r>
            <a:r>
              <a:rPr lang="it-IT" sz="2800" b="1" dirty="0" smtClean="0">
                <a:solidFill>
                  <a:srgbClr val="0070C0"/>
                </a:solidFill>
              </a:rPr>
              <a:t> POWELL, il fondatore del movimento SCOUT: “cercate di lasciare questo mondo meglio di come l’avete trovato”.</a:t>
            </a:r>
            <a:endParaRPr lang="it-IT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74</TotalTime>
  <Words>341</Words>
  <Application>Microsoft Office PowerPoint</Application>
  <PresentationFormat>Presentazione su schermo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4" baseType="lpstr">
      <vt:lpstr>Astro</vt:lpstr>
      <vt:lpstr>Documento di Microsoft Office Word</vt:lpstr>
      <vt:lpstr>Uso e abuso dei pesticidi alla luce del nuovo PAN</vt:lpstr>
      <vt:lpstr>        </vt:lpstr>
      <vt:lpstr>L’iniziativa economica privata è libera. Non può svolgersi in contrasto con l’utilità sociale o in modo da recare danno alla sicurezza, alla libertà, alla dignità umana.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e abuso dei pesticidi alla luce del nuovo PAN</dc:title>
  <dc:creator>GIOVANNI</dc:creator>
  <cp:lastModifiedBy>GIOVANNI</cp:lastModifiedBy>
  <cp:revision>10</cp:revision>
  <dcterms:created xsi:type="dcterms:W3CDTF">2019-09-01T10:50:00Z</dcterms:created>
  <dcterms:modified xsi:type="dcterms:W3CDTF">2019-09-01T14:49:24Z</dcterms:modified>
</cp:coreProperties>
</file>